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unknown"/>
  <Default Extension="m4a" ContentType="audi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356" r:id="rId3"/>
    <p:sldId id="271" r:id="rId4"/>
    <p:sldId id="317" r:id="rId5"/>
    <p:sldId id="357" r:id="rId6"/>
    <p:sldId id="358" r:id="rId7"/>
    <p:sldId id="272" r:id="rId8"/>
    <p:sldId id="274" r:id="rId9"/>
    <p:sldId id="337" r:id="rId10"/>
    <p:sldId id="359" r:id="rId11"/>
    <p:sldId id="282" r:id="rId12"/>
    <p:sldId id="283" r:id="rId13"/>
    <p:sldId id="284" r:id="rId14"/>
    <p:sldId id="285" r:id="rId15"/>
    <p:sldId id="286" r:id="rId16"/>
    <p:sldId id="287" r:id="rId17"/>
    <p:sldId id="291" r:id="rId18"/>
    <p:sldId id="292" r:id="rId19"/>
    <p:sldId id="293" r:id="rId20"/>
    <p:sldId id="339" r:id="rId21"/>
    <p:sldId id="294" r:id="rId22"/>
    <p:sldId id="302" r:id="rId23"/>
    <p:sldId id="303" r:id="rId24"/>
    <p:sldId id="304" r:id="rId25"/>
    <p:sldId id="360" r:id="rId26"/>
    <p:sldId id="343" r:id="rId27"/>
    <p:sldId id="353" r:id="rId28"/>
    <p:sldId id="345" r:id="rId29"/>
    <p:sldId id="346" r:id="rId30"/>
    <p:sldId id="347" r:id="rId31"/>
    <p:sldId id="348" r:id="rId32"/>
    <p:sldId id="349" r:id="rId33"/>
    <p:sldId id="351" r:id="rId34"/>
    <p:sldId id="352" r:id="rId35"/>
    <p:sldId id="310" r:id="rId36"/>
    <p:sldId id="311" r:id="rId37"/>
    <p:sldId id="312" r:id="rId38"/>
    <p:sldId id="313" r:id="rId39"/>
    <p:sldId id="314" r:id="rId40"/>
    <p:sldId id="315" r:id="rId41"/>
    <p:sldId id="361" r:id="rId42"/>
    <p:sldId id="309" r:id="rId43"/>
    <p:sldId id="279" r:id="rId44"/>
    <p:sldId id="326" r:id="rId45"/>
    <p:sldId id="319" r:id="rId46"/>
    <p:sldId id="321" r:id="rId47"/>
    <p:sldId id="322" r:id="rId48"/>
    <p:sldId id="323" r:id="rId49"/>
    <p:sldId id="324" r:id="rId50"/>
    <p:sldId id="280" r:id="rId51"/>
    <p:sldId id="258" r:id="rId52"/>
    <p:sldId id="325" r:id="rId53"/>
    <p:sldId id="265" r:id="rId54"/>
    <p:sldId id="338" r:id="rId55"/>
    <p:sldId id="334" r:id="rId56"/>
    <p:sldId id="335" r:id="rId57"/>
    <p:sldId id="336" r:id="rId58"/>
    <p:sldId id="355" r:id="rId59"/>
    <p:sldId id="340"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2" d="100"/>
          <a:sy n="132" d="100"/>
        </p:scale>
        <p:origin x="-120" y="-280"/>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DFAF73-8F1E-B946-A92A-83B1372C5721}" type="datetimeFigureOut">
              <a:rPr lang="en-US" smtClean="0"/>
              <a:t>4/11/18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87B8908-CA26-374C-83A4-87EF8300AB0D}" type="slidenum">
              <a:rPr lang="en-US" smtClean="0"/>
              <a:t>‹#›</a:t>
            </a:fld>
            <a:endParaRPr lang="en-US"/>
          </a:p>
        </p:txBody>
      </p:sp>
    </p:spTree>
    <p:extLst>
      <p:ext uri="{BB962C8B-B14F-4D97-AF65-F5344CB8AC3E}">
        <p14:creationId xmlns:p14="http://schemas.microsoft.com/office/powerpoint/2010/main" val="393953830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2011</a:t>
            </a:r>
            <a:endParaRPr lang="en-US" dirty="0"/>
          </a:p>
        </p:txBody>
      </p:sp>
    </p:spTree>
    <p:extLst>
      <p:ext uri="{BB962C8B-B14F-4D97-AF65-F5344CB8AC3E}">
        <p14:creationId xmlns:p14="http://schemas.microsoft.com/office/powerpoint/2010/main" val="102511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First some backgrounds:</a:t>
            </a:r>
          </a:p>
          <a:p>
            <a:pPr lvl="0" rtl="0">
              <a:spcBef>
                <a:spcPts val="0"/>
              </a:spcBef>
              <a:buNone/>
            </a:pPr>
            <a:endParaRPr/>
          </a:p>
          <a:p>
            <a:pPr lvl="0">
              <a:spcBef>
                <a:spcPts val="0"/>
              </a:spcBef>
              <a:buNone/>
            </a:pPr>
            <a:r>
              <a:rPr lang="en"/>
              <a:t>Remember the TCP uses a three way handshake. Though You might not remember that each packet has IPID field, a 16 bits that is used for fragmentation reasons. </a:t>
            </a:r>
            <a:r>
              <a:rPr lang="en">
                <a:solidFill>
                  <a:schemeClr val="dk1"/>
                </a:solidFill>
              </a:rPr>
              <a:t>I will use this field later.</a:t>
            </a:r>
            <a:r>
              <a:rPr lang="en"/>
              <a:t> </a:t>
            </a:r>
          </a:p>
          <a:p>
            <a:pPr lvl="0">
              <a:spcBef>
                <a:spcPts val="0"/>
              </a:spcBef>
              <a:buNone/>
            </a:pPr>
            <a:endParaRPr/>
          </a:p>
          <a:p>
            <a:pPr lvl="0">
              <a:spcBef>
                <a:spcPts val="0"/>
              </a:spcBef>
              <a:buNone/>
            </a:pPr>
            <a:r>
              <a:rPr lang="en"/>
              <a:t>Following tcp protocol states if I send an unsolicited SA to a host , then it should respond with a RST.</a:t>
            </a:r>
          </a:p>
          <a:p>
            <a:pPr lvl="0">
              <a:spcBef>
                <a:spcPts val="0"/>
              </a:spcBef>
              <a:buNone/>
            </a:pPr>
            <a:endParaRPr/>
          </a:p>
          <a:p>
            <a:pPr lvl="0">
              <a:spcBef>
                <a:spcPts val="0"/>
              </a:spcBef>
              <a:buNone/>
            </a:pPr>
            <a:r>
              <a:rPr lang="en"/>
              <a:t>And finally if I send a syn to site with open port, it responds with SA. If I don’t send Ack or RST, because TCP is reliable the site retransmit synack multiple times</a:t>
            </a:r>
          </a:p>
          <a:p>
            <a:pPr lvl="0">
              <a:spcBef>
                <a:spcPts val="0"/>
              </a:spcBef>
              <a:buNone/>
            </a:pPr>
            <a:endParaRPr/>
          </a:p>
          <a:p>
            <a:pPr lvl="0">
              <a:spcBef>
                <a:spcPts val="0"/>
              </a:spcBef>
              <a:buNone/>
            </a:pPr>
            <a:r>
              <a:rPr lang="en"/>
              <a:t>These are the properties of network protocol that I plan to leverage in Spooky scan and consequently Auger.</a:t>
            </a:r>
          </a:p>
          <a:p>
            <a:pPr lvl="0">
              <a:spcBef>
                <a:spcPts val="0"/>
              </a:spcBef>
              <a:buNone/>
            </a:pPr>
            <a:r>
              <a:rPr lang="en"/>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The strategy behind our method is to leverage the fact that when an Internet host generates and sends IP packets, each generated packet contains a 16-bit IP identifier (“IP ID”) value that is intended to assist endpoints in re-assembling fragmented IPv4 packets. </a:t>
            </a:r>
            <a:endParaRPr lang="en-US" dirty="0" smtClean="0"/>
          </a:p>
          <a:p>
            <a:pPr lv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solidFill>
                <a:schemeClr val="dk1"/>
              </a:solidFill>
            </a:endParaRPr>
          </a:p>
          <a:p>
            <a:pPr lvl="0">
              <a:spcBef>
                <a:spcPts val="0"/>
              </a:spcBef>
              <a:buNone/>
            </a:pPr>
            <a:r>
              <a:rPr lang="en">
                <a:solidFill>
                  <a:schemeClr val="dk1"/>
                </a:solidFill>
              </a:rPr>
              <a:t> For spooky scan, the user doesn't need to be end user so we adopt the word reflect from now on.  </a:t>
            </a:r>
          </a:p>
          <a:p>
            <a:pPr lvl="0">
              <a:spcBef>
                <a:spcPts val="0"/>
              </a:spcBef>
              <a:buNone/>
            </a:pPr>
            <a:endParaRPr>
              <a:solidFill>
                <a:schemeClr val="dk1"/>
              </a:solidFill>
            </a:endParaRPr>
          </a:p>
          <a:p>
            <a:pPr lvl="0">
              <a:spcBef>
                <a:spcPts val="0"/>
              </a:spcBef>
              <a:buNone/>
            </a:pPr>
            <a:r>
              <a:rPr lang="en">
                <a:solidFill>
                  <a:schemeClr val="dk1"/>
                </a:solidFill>
              </a:rPr>
              <a:t>The reflector must maintain a single global counter to generate IPID values regardless of destination IPs. The value of this counter at anytime reflects how many packets it has generated. </a:t>
            </a:r>
          </a:p>
          <a:p>
            <a:pPr lvl="0">
              <a:spcBef>
                <a:spcPts val="0"/>
              </a:spcBef>
              <a:buNone/>
            </a:pPr>
            <a:endParaRPr>
              <a:solidFill>
                <a:schemeClr val="dk1"/>
              </a:solidFill>
            </a:endParaRPr>
          </a:p>
          <a:p>
            <a:pPr lvl="0">
              <a:spcBef>
                <a:spcPts val="0"/>
              </a:spcBef>
              <a:buNone/>
            </a:pPr>
            <a:r>
              <a:rPr lang="en">
                <a:solidFill>
                  <a:schemeClr val="dk1"/>
                </a:solidFill>
              </a:rPr>
              <a:t>These requirements are very easy to satisfy.</a:t>
            </a:r>
          </a:p>
          <a:p>
            <a:pPr lvl="0" rtl="0">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can get a sample of IP ID.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smtClean="0"/>
              <a:t>“Ok so now I’m going to give you a brief primer on</a:t>
            </a:r>
            <a:r>
              <a:rPr lang="en-US" baseline="0" dirty="0" smtClean="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smtClean="0"/>
              <a:t>“Suppose Alice wants to get some content from Bob. If she accesses the Internet from behind a censorship firewall then the censor may monitor or block</a:t>
            </a:r>
            <a:r>
              <a:rPr lang="en-US" dirty="0" smtClean="0"/>
              <a:t> communication with</a:t>
            </a:r>
            <a:r>
              <a:rPr lang="en-US" baseline="0" dirty="0" smtClean="0"/>
              <a:t> </a:t>
            </a:r>
            <a:r>
              <a:rPr lang="en-US" dirty="0" smtClean="0"/>
              <a:t>Bob, and may even</a:t>
            </a:r>
            <a:r>
              <a:rPr lang="en-US" baseline="0" dirty="0" smtClean="0"/>
              <a:t> punish Alice for trying to communicate with Bob.”</a:t>
            </a:r>
            <a:endParaRPr lang="en-US" dirty="0" smtClean="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6" name="Shape 7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We can get a sample of IP ID.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Shape 7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0" name="Shape 7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We can get a sample of IP ID.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Global heat map showing the percentage of sites filtered for any client in countries around the world. China experiences the highest average amount of filtering, at 5% of measurable sites filtered by a resolver within the country. </a:t>
            </a:r>
            <a:endParaRPr lang="en-US" dirty="0" smtClean="0"/>
          </a:p>
          <a:p>
            <a:endParaRPr lang="en-US" dirty="0"/>
          </a:p>
        </p:txBody>
      </p:sp>
    </p:spTree>
    <p:extLst>
      <p:ext uri="{BB962C8B-B14F-4D97-AF65-F5344CB8AC3E}">
        <p14:creationId xmlns:p14="http://schemas.microsoft.com/office/powerpoint/2010/main" val="2211403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pPr>
              <a:defRPr/>
            </a:pPr>
            <a:fld id="{F46CEBBC-5686-494D-A17D-D41BC70D5E42}" type="slidenum">
              <a:rPr lang="en-US"/>
              <a:pPr>
                <a:defRPr/>
              </a:pPr>
              <a:t>35</a:t>
            </a:fld>
            <a:endParaRPr lang="en-US"/>
          </a:p>
        </p:txBody>
      </p:sp>
      <p:sp>
        <p:nvSpPr>
          <p:cNvPr id="5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512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(4/14/17 13:50) -----</a:t>
            </a:r>
          </a:p>
          <a:p>
            <a:r>
              <a:rPr lang="en-US"/>
              <a:t>Need a version of this plot by category.</a:t>
            </a:r>
          </a:p>
        </p:txBody>
      </p:sp>
    </p:spTree>
    <p:extLst>
      <p:ext uri="{BB962C8B-B14F-4D97-AF65-F5344CB8AC3E}">
        <p14:creationId xmlns:p14="http://schemas.microsoft.com/office/powerpoint/2010/main" val="2861733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B6F24-409C-E748-AD72-7835DCEE63A5}" type="slidenum">
              <a:rPr lang="en-US"/>
              <a:pPr/>
              <a:t>51</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45A01-7076-0945-A840-35B10CC86952}" type="slidenum">
              <a:rPr lang="en-US"/>
              <a:pPr/>
              <a:t>52</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7C2B2-B8CA-B943-85A3-647560B3AD47}" type="slidenum">
              <a:rPr lang="en-US"/>
              <a:pPr/>
              <a:t>53</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Examples of Web censorship across the globe continuously pop up in the news, as recently as a week ago. Unfortunately, our knowledge of these events both begins and ends with anecdotes.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We’d like to move beyond that. For any instance of censorship, researchers hope to learn four things: What is censored, Where it’s censored, When it was censored, and How it’s being censored. For example, in one persistent example, YouTube has been blocked in Pakistan since September of 2012. It’s often enforced via DNS injection to show users a block page like this one.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600"/>
              </a:spcBef>
              <a:buClr>
                <a:schemeClr val="dk1"/>
              </a:buClr>
              <a:buSzPct val="36666"/>
              <a:buFont typeface="Arial"/>
              <a:buNone/>
            </a:pPr>
            <a:r>
              <a:rPr lang="en" sz="3000" dirty="0" smtClean="0">
                <a:solidFill>
                  <a:schemeClr val="dk1"/>
                </a:solidFill>
                <a:latin typeface="Calibri"/>
                <a:ea typeface="Calibri"/>
                <a:cs typeface="Calibri"/>
                <a:sym typeface="Calibri"/>
              </a:rPr>
              <a:t>The biggest drawback is </a:t>
            </a:r>
            <a:r>
              <a:rPr lang="en" sz="3000" b="1" dirty="0" smtClean="0">
                <a:solidFill>
                  <a:schemeClr val="dk1"/>
                </a:solidFill>
                <a:latin typeface="Calibri"/>
                <a:ea typeface="Calibri"/>
                <a:cs typeface="Calibri"/>
                <a:sym typeface="Calibri"/>
              </a:rPr>
              <a:t>scale</a:t>
            </a:r>
          </a:p>
          <a:p>
            <a:pPr lvl="0" rtl="0">
              <a:spcBef>
                <a:spcPts val="600"/>
              </a:spcBef>
              <a:buClr>
                <a:schemeClr val="dk1"/>
              </a:buClr>
              <a:buFont typeface="Arial"/>
              <a:buNone/>
            </a:pPr>
            <a:endParaRPr lang="en" sz="3000" b="1" dirty="0" smtClean="0">
              <a:solidFill>
                <a:schemeClr val="dk1"/>
              </a:solidFill>
              <a:latin typeface="Calibri"/>
              <a:ea typeface="Calibri"/>
              <a:cs typeface="Calibri"/>
              <a:sym typeface="Calibri"/>
            </a:endParaRPr>
          </a:p>
          <a:p>
            <a:pPr marL="457200" lvl="0" indent="-228600" rtl="0">
              <a:spcBef>
                <a:spcPts val="600"/>
              </a:spcBef>
              <a:buClr>
                <a:schemeClr val="dk1"/>
              </a:buClr>
              <a:buSzPct val="100000"/>
            </a:pPr>
            <a:r>
              <a:rPr lang="en" sz="3000" dirty="0" smtClean="0">
                <a:solidFill>
                  <a:schemeClr val="dk1"/>
                </a:solidFill>
                <a:latin typeface="Calibri"/>
                <a:ea typeface="Calibri"/>
                <a:cs typeface="Calibri"/>
                <a:sym typeface="Calibri"/>
              </a:rPr>
              <a:t>Still effectively anecdotes</a:t>
            </a:r>
          </a:p>
          <a:p>
            <a:pPr marL="457200" lvl="0" indent="-228600" rtl="0">
              <a:spcBef>
                <a:spcPts val="600"/>
              </a:spcBef>
              <a:buClr>
                <a:schemeClr val="dk1"/>
              </a:buClr>
              <a:buSzPct val="100000"/>
            </a:pPr>
            <a:r>
              <a:rPr lang="en" sz="3000" dirty="0" smtClean="0">
                <a:solidFill>
                  <a:schemeClr val="dk1"/>
                </a:solidFill>
                <a:latin typeface="Calibri"/>
                <a:ea typeface="Calibri"/>
                <a:cs typeface="Calibri"/>
                <a:sym typeface="Calibri"/>
              </a:rPr>
              <a:t>Political and social scientists want more data</a:t>
            </a:r>
          </a:p>
          <a:p>
            <a:pPr marL="914400" lvl="1" indent="-228600" rtl="0">
              <a:spcBef>
                <a:spcPts val="480"/>
              </a:spcBef>
              <a:buClr>
                <a:schemeClr val="dk1"/>
              </a:buClr>
              <a:buSzPct val="100000"/>
            </a:pPr>
            <a:r>
              <a:rPr lang="en" sz="2400" dirty="0" smtClean="0">
                <a:solidFill>
                  <a:schemeClr val="dk1"/>
                </a:solidFill>
                <a:latin typeface="Calibri"/>
                <a:ea typeface="Calibri"/>
                <a:cs typeface="Calibri"/>
                <a:sym typeface="Calibri"/>
              </a:rPr>
              <a:t>The Citizen Lab, Berkman Center, Princeton, etc.</a:t>
            </a:r>
          </a:p>
          <a:p>
            <a:pPr lvl="0" rtl="0">
              <a:spcBef>
                <a:spcPts val="0"/>
              </a:spcBef>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76D851A-6E17-AD48-B0E7-6825D31DDA61}" type="slidenum">
              <a:rPr lang="en-US"/>
              <a:pPr>
                <a:defRPr/>
              </a:pPr>
              <a:t>‹#›</a:t>
            </a:fld>
            <a:endParaRPr lang="en-US"/>
          </a:p>
        </p:txBody>
      </p:sp>
    </p:spTree>
    <p:extLst>
      <p:ext uri="{BB962C8B-B14F-4D97-AF65-F5344CB8AC3E}">
        <p14:creationId xmlns:p14="http://schemas.microsoft.com/office/powerpoint/2010/main" val="297500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E08371F-1ABF-8047-8121-47C63043971C}" type="slidenum">
              <a:rPr lang="en-US"/>
              <a:pPr>
                <a:defRPr/>
              </a:pPr>
              <a:t>‹#›</a:t>
            </a:fld>
            <a:endParaRPr lang="en-US"/>
          </a:p>
        </p:txBody>
      </p:sp>
    </p:spTree>
    <p:extLst>
      <p:ext uri="{BB962C8B-B14F-4D97-AF65-F5344CB8AC3E}">
        <p14:creationId xmlns:p14="http://schemas.microsoft.com/office/powerpoint/2010/main" val="3454249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17885"/>
            <a:ext cx="2190750" cy="43767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217885"/>
            <a:ext cx="6419850" cy="43767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37D2F05-9BF7-174E-961F-1B4FAB3A5DD1}" type="slidenum">
              <a:rPr lang="en-US"/>
              <a:pPr>
                <a:defRPr/>
              </a:pPr>
              <a:t>‹#›</a:t>
            </a:fld>
            <a:endParaRPr lang="en-US"/>
          </a:p>
        </p:txBody>
      </p:sp>
    </p:spTree>
    <p:extLst>
      <p:ext uri="{BB962C8B-B14F-4D97-AF65-F5344CB8AC3E}">
        <p14:creationId xmlns:p14="http://schemas.microsoft.com/office/powerpoint/2010/main" val="31800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152400" y="217885"/>
            <a:ext cx="8763000" cy="8572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200151"/>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648200" y="1200151"/>
            <a:ext cx="4038600" cy="3394472"/>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F0B2B4-CAE3-A74A-9DD7-354B3EFF0120}" type="slidenum">
              <a:rPr lang="en-US"/>
              <a:pPr>
                <a:defRPr/>
              </a:pPr>
              <a:t>‹#›</a:t>
            </a:fld>
            <a:endParaRPr lang="en-US"/>
          </a:p>
        </p:txBody>
      </p:sp>
    </p:spTree>
    <p:extLst>
      <p:ext uri="{BB962C8B-B14F-4D97-AF65-F5344CB8AC3E}">
        <p14:creationId xmlns:p14="http://schemas.microsoft.com/office/powerpoint/2010/main" val="174792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217885"/>
            <a:ext cx="8763000" cy="85725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200151"/>
            <a:ext cx="8229600" cy="3394472"/>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15FF8B3-73F8-6F4C-BF5A-FB25EF31E570}" type="slidenum">
              <a:rPr lang="en-US"/>
              <a:pPr>
                <a:defRPr/>
              </a:pPr>
              <a:t>‹#›</a:t>
            </a:fld>
            <a:endParaRPr lang="en-US"/>
          </a:p>
        </p:txBody>
      </p:sp>
    </p:spTree>
    <p:extLst>
      <p:ext uri="{BB962C8B-B14F-4D97-AF65-F5344CB8AC3E}">
        <p14:creationId xmlns:p14="http://schemas.microsoft.com/office/powerpoint/2010/main" val="2870517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2" y="445026"/>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2"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59"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005648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9"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916138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ColTx" preserve="1">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814647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261986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B13293F-A701-8444-B486-700FBAE52711}" type="slidenum">
              <a:rPr lang="en-US"/>
              <a:pPr>
                <a:defRPr/>
              </a:pPr>
              <a:t>‹#›</a:t>
            </a:fld>
            <a:endParaRPr lang="en-US"/>
          </a:p>
        </p:txBody>
      </p:sp>
    </p:spTree>
    <p:extLst>
      <p:ext uri="{BB962C8B-B14F-4D97-AF65-F5344CB8AC3E}">
        <p14:creationId xmlns:p14="http://schemas.microsoft.com/office/powerpoint/2010/main" val="214574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506E99E-D720-6340-86B3-90B718EF891A}" type="slidenum">
              <a:rPr lang="en-US"/>
              <a:pPr>
                <a:defRPr/>
              </a:pPr>
              <a:t>‹#›</a:t>
            </a:fld>
            <a:endParaRPr lang="en-US"/>
          </a:p>
        </p:txBody>
      </p:sp>
    </p:spTree>
    <p:extLst>
      <p:ext uri="{BB962C8B-B14F-4D97-AF65-F5344CB8AC3E}">
        <p14:creationId xmlns:p14="http://schemas.microsoft.com/office/powerpoint/2010/main" val="3032178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BF77965-81DB-E743-B45F-991A3B1F6A22}" type="slidenum">
              <a:rPr lang="en-US"/>
              <a:pPr>
                <a:defRPr/>
              </a:pPr>
              <a:t>‹#›</a:t>
            </a:fld>
            <a:endParaRPr lang="en-US"/>
          </a:p>
        </p:txBody>
      </p:sp>
    </p:spTree>
    <p:extLst>
      <p:ext uri="{BB962C8B-B14F-4D97-AF65-F5344CB8AC3E}">
        <p14:creationId xmlns:p14="http://schemas.microsoft.com/office/powerpoint/2010/main" val="263382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D32483BF-02F6-9547-A3DF-8E78503DA490}" type="slidenum">
              <a:rPr lang="en-US"/>
              <a:pPr>
                <a:defRPr/>
              </a:pPr>
              <a:t>‹#›</a:t>
            </a:fld>
            <a:endParaRPr lang="en-US"/>
          </a:p>
        </p:txBody>
      </p:sp>
    </p:spTree>
    <p:extLst>
      <p:ext uri="{BB962C8B-B14F-4D97-AF65-F5344CB8AC3E}">
        <p14:creationId xmlns:p14="http://schemas.microsoft.com/office/powerpoint/2010/main" val="78990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B6A3548-AFD8-DD44-AABA-B22E9FAAAFFA}" type="slidenum">
              <a:rPr lang="en-US"/>
              <a:pPr>
                <a:defRPr/>
              </a:pPr>
              <a:t>‹#›</a:t>
            </a:fld>
            <a:endParaRPr lang="en-US"/>
          </a:p>
        </p:txBody>
      </p:sp>
    </p:spTree>
    <p:extLst>
      <p:ext uri="{BB962C8B-B14F-4D97-AF65-F5344CB8AC3E}">
        <p14:creationId xmlns:p14="http://schemas.microsoft.com/office/powerpoint/2010/main" val="352177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B1B7C7F-2862-3A4B-81EE-BCA2C477E239}" type="slidenum">
              <a:rPr lang="en-US"/>
              <a:pPr>
                <a:defRPr/>
              </a:pPr>
              <a:t>‹#›</a:t>
            </a:fld>
            <a:endParaRPr lang="en-US"/>
          </a:p>
        </p:txBody>
      </p:sp>
    </p:spTree>
    <p:extLst>
      <p:ext uri="{BB962C8B-B14F-4D97-AF65-F5344CB8AC3E}">
        <p14:creationId xmlns:p14="http://schemas.microsoft.com/office/powerpoint/2010/main" val="2028358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0E19E29-21F2-0541-B9E2-14C739D7B04F}" type="slidenum">
              <a:rPr lang="en-US"/>
              <a:pPr>
                <a:defRPr/>
              </a:pPr>
              <a:t>‹#›</a:t>
            </a:fld>
            <a:endParaRPr lang="en-US"/>
          </a:p>
        </p:txBody>
      </p:sp>
    </p:spTree>
    <p:extLst>
      <p:ext uri="{BB962C8B-B14F-4D97-AF65-F5344CB8AC3E}">
        <p14:creationId xmlns:p14="http://schemas.microsoft.com/office/powerpoint/2010/main" val="1277189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35DB8F2-4508-CF47-A1CE-E729F5692DDB}" type="slidenum">
              <a:rPr lang="en-US"/>
              <a:pPr>
                <a:defRPr/>
              </a:pPr>
              <a:t>‹#›</a:t>
            </a:fld>
            <a:endParaRPr lang="en-US"/>
          </a:p>
        </p:txBody>
      </p:sp>
    </p:spTree>
    <p:extLst>
      <p:ext uri="{BB962C8B-B14F-4D97-AF65-F5344CB8AC3E}">
        <p14:creationId xmlns:p14="http://schemas.microsoft.com/office/powerpoint/2010/main" val="29576527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152400" y="217885"/>
            <a:ext cx="87630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77827" name="Rectangle 3"/>
          <p:cNvSpPr>
            <a:spLocks noGrp="1" noChangeArrowheads="1"/>
          </p:cNvSpPr>
          <p:nvPr>
            <p:ph type="body" idx="1"/>
          </p:nvPr>
        </p:nvSpPr>
        <p:spPr bwMode="auto">
          <a:xfrm>
            <a:off x="457200" y="1200151"/>
            <a:ext cx="8229600" cy="3394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7828" name="Rectangle 4"/>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cs typeface="+mn-cs"/>
              </a:defRPr>
            </a:lvl1pPr>
          </a:lstStyle>
          <a:p>
            <a:pPr>
              <a:defRPr/>
            </a:pPr>
            <a:endParaRPr lang="en-US"/>
          </a:p>
        </p:txBody>
      </p:sp>
      <p:sp>
        <p:nvSpPr>
          <p:cNvPr id="77829" name="Rectangle 5"/>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cs typeface="+mn-cs"/>
              </a:defRPr>
            </a:lvl1pPr>
          </a:lstStyle>
          <a:p>
            <a:pPr>
              <a:defRPr/>
            </a:pPr>
            <a:endParaRPr lang="en-US"/>
          </a:p>
        </p:txBody>
      </p:sp>
      <p:sp>
        <p:nvSpPr>
          <p:cNvPr id="77830" name="Rectangle 6"/>
          <p:cNvSpPr>
            <a:spLocks noGrp="1" noChangeArrowheads="1"/>
          </p:cNvSpPr>
          <p:nvPr>
            <p:ph type="sldNum" sz="quarter" idx="4"/>
          </p:nvPr>
        </p:nvSpPr>
        <p:spPr bwMode="auto">
          <a:xfrm>
            <a:off x="7010400" y="4857750"/>
            <a:ext cx="2133600"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cs typeface="+mn-cs"/>
              </a:defRPr>
            </a:lvl1pPr>
          </a:lstStyle>
          <a:p>
            <a:pPr>
              <a:defRPr/>
            </a:pPr>
            <a:fld id="{E3D504B1-A9A7-9649-8201-66D977BA3941}" type="slidenum">
              <a:rPr lang="en-US"/>
              <a:pPr>
                <a:defRPr/>
              </a:pPr>
              <a:t>‹#›</a:t>
            </a:fld>
            <a:endParaRPr lang="en-US"/>
          </a:p>
        </p:txBody>
      </p:sp>
    </p:spTree>
    <p:extLst>
      <p:ext uri="{BB962C8B-B14F-4D97-AF65-F5344CB8AC3E}">
        <p14:creationId xmlns:p14="http://schemas.microsoft.com/office/powerpoint/2010/main" val="2163279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4000" b="1">
          <a:solidFill>
            <a:srgbClr val="FF0000"/>
          </a:solidFill>
          <a:latin typeface="+mj-lt"/>
          <a:ea typeface="+mj-ea"/>
          <a:cs typeface="ＭＳ Ｐゴシック" charset="0"/>
        </a:defRPr>
      </a:lvl1pPr>
      <a:lvl2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2pPr>
      <a:lvl3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3pPr>
      <a:lvl4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4pPr>
      <a:lvl5pPr algn="l" rtl="0" eaLnBrk="0" fontAlgn="base" hangingPunct="0">
        <a:spcBef>
          <a:spcPct val="0"/>
        </a:spcBef>
        <a:spcAft>
          <a:spcPct val="0"/>
        </a:spcAft>
        <a:defRPr sz="4000" b="1">
          <a:solidFill>
            <a:srgbClr val="FF0000"/>
          </a:solidFill>
          <a:latin typeface="Arial" charset="0"/>
          <a:ea typeface="ＭＳ Ｐゴシック" charset="0"/>
          <a:cs typeface="ＭＳ Ｐゴシック" charset="0"/>
        </a:defRPr>
      </a:lvl5pPr>
      <a:lvl6pPr marL="457200" algn="l" rtl="0" fontAlgn="base">
        <a:spcBef>
          <a:spcPct val="0"/>
        </a:spcBef>
        <a:spcAft>
          <a:spcPct val="0"/>
        </a:spcAft>
        <a:defRPr sz="4000" b="1">
          <a:solidFill>
            <a:srgbClr val="FF0000"/>
          </a:solidFill>
          <a:latin typeface="Arial" charset="0"/>
          <a:ea typeface="ＭＳ Ｐゴシック" charset="0"/>
        </a:defRPr>
      </a:lvl6pPr>
      <a:lvl7pPr marL="914400" algn="l" rtl="0" fontAlgn="base">
        <a:spcBef>
          <a:spcPct val="0"/>
        </a:spcBef>
        <a:spcAft>
          <a:spcPct val="0"/>
        </a:spcAft>
        <a:defRPr sz="4000" b="1">
          <a:solidFill>
            <a:srgbClr val="FF0000"/>
          </a:solidFill>
          <a:latin typeface="Arial" charset="0"/>
          <a:ea typeface="ＭＳ Ｐゴシック" charset="0"/>
        </a:defRPr>
      </a:lvl7pPr>
      <a:lvl8pPr marL="1371600" algn="l" rtl="0" fontAlgn="base">
        <a:spcBef>
          <a:spcPct val="0"/>
        </a:spcBef>
        <a:spcAft>
          <a:spcPct val="0"/>
        </a:spcAft>
        <a:defRPr sz="4000" b="1">
          <a:solidFill>
            <a:srgbClr val="FF0000"/>
          </a:solidFill>
          <a:latin typeface="Arial" charset="0"/>
          <a:ea typeface="ＭＳ Ｐゴシック" charset="0"/>
        </a:defRPr>
      </a:lvl8pPr>
      <a:lvl9pPr marL="1828800" algn="l" rtl="0" fontAlgn="base">
        <a:spcBef>
          <a:spcPct val="0"/>
        </a:spcBef>
        <a:spcAft>
          <a:spcPct val="0"/>
        </a:spcAft>
        <a:defRPr sz="4000" b="1">
          <a:solidFill>
            <a:srgbClr val="FF0000"/>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4.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exampl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github.com/sburnett/web-censorship-testbe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28.png"/><Relationship Id="rId9" Type="http://schemas.openxmlformats.org/officeDocument/2006/relationships/image" Target="../media/image32.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33.png"/><Relationship Id="rId8" Type="http://schemas.openxmlformats.org/officeDocument/2006/relationships/image" Target="../media/image28.png"/><Relationship Id="rId9"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6.png"/><Relationship Id="rId9" Type="http://schemas.openxmlformats.org/officeDocument/2006/relationships/image" Target="../media/image33.png"/><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6.png"/><Relationship Id="rId9" Type="http://schemas.openxmlformats.org/officeDocument/2006/relationships/image" Target="../media/image33.png"/><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wmf"/><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55.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7.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8.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9.png"/><Relationship Id="rId3"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microsoft.com/office/2007/relationships/media" Target="../media/media2.m4a"/><Relationship Id="rId2" Type="http://schemas.openxmlformats.org/officeDocument/2006/relationships/audio" Target="../media/media2.m4a"/></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 Id="rId3"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 Id="rId3"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Censorship and </a:t>
            </a:r>
            <a:br>
              <a:rPr lang="en-US" dirty="0" smtClean="0"/>
            </a:br>
            <a:r>
              <a:rPr lang="en-US" dirty="0" smtClean="0"/>
              <a:t>Information Control</a:t>
            </a:r>
            <a:endParaRPr lang="en-US" dirty="0"/>
          </a:p>
        </p:txBody>
      </p:sp>
      <p:sp>
        <p:nvSpPr>
          <p:cNvPr id="3" name="Subtitle 2"/>
          <p:cNvSpPr>
            <a:spLocks noGrp="1"/>
          </p:cNvSpPr>
          <p:nvPr>
            <p:ph type="subTitle" idx="1"/>
          </p:nvPr>
        </p:nvSpPr>
        <p:spPr/>
        <p:txBody>
          <a:bodyPr/>
          <a:lstStyle/>
          <a:p>
            <a:r>
              <a:rPr lang="en-US" dirty="0" smtClean="0"/>
              <a:t>Nick Feamster</a:t>
            </a:r>
            <a:br>
              <a:rPr lang="en-US" dirty="0" smtClean="0"/>
            </a:br>
            <a:r>
              <a:rPr lang="en-US" dirty="0" smtClean="0"/>
              <a:t>Princeton University</a:t>
            </a:r>
            <a:endParaRPr lang="en-US" dirty="0"/>
          </a:p>
        </p:txBody>
      </p:sp>
    </p:spTree>
    <p:extLst>
      <p:ext uri="{BB962C8B-B14F-4D97-AF65-F5344CB8AC3E}">
        <p14:creationId xmlns:p14="http://schemas.microsoft.com/office/powerpoint/2010/main" val="413349715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09600" y="0"/>
            <a:ext cx="7920134" cy="5143500"/>
          </a:xfrm>
          <a:prstGeom prst="rect">
            <a:avLst/>
          </a:prstGeom>
        </p:spPr>
      </p:pic>
    </p:spTree>
    <p:extLst>
      <p:ext uri="{BB962C8B-B14F-4D97-AF65-F5344CB8AC3E}">
        <p14:creationId xmlns:p14="http://schemas.microsoft.com/office/powerpoint/2010/main" val="4046797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3568110"/>
            <a:ext cx="8229600" cy="1327208"/>
          </a:xfrm>
          <a:prstGeom prst="rect">
            <a:avLst/>
          </a:prstGeom>
          <a:solidFill>
            <a:schemeClr val="bg1">
              <a:lumMod val="85000"/>
            </a:schemeClr>
          </a:solidFill>
        </p:spPr>
        <p:txBody>
          <a:bodyPr lIns="91425" tIns="91425" rIns="91425" bIns="91425" anchor="t" anchorCtr="0">
            <a:noAutofit/>
          </a:bodyPr>
          <a:lstStyle/>
          <a:p>
            <a:pPr algn="ctr" rtl="0">
              <a:spcBef>
                <a:spcPts val="0"/>
              </a:spcBef>
              <a:buNone/>
            </a:pPr>
            <a:r>
              <a:rPr lang="en" sz="3600" dirty="0">
                <a:solidFill>
                  <a:srgbClr val="000000"/>
                </a:solidFill>
              </a:rPr>
              <a:t>Knowledge of censorship often</a:t>
            </a:r>
          </a:p>
          <a:p>
            <a:pPr algn="ctr" rtl="0">
              <a:spcBef>
                <a:spcPts val="0"/>
              </a:spcBef>
              <a:buNone/>
            </a:pPr>
            <a:r>
              <a:rPr lang="en" sz="3600" dirty="0">
                <a:solidFill>
                  <a:srgbClr val="000000"/>
                </a:solidFill>
              </a:rPr>
              <a:t>begins </a:t>
            </a:r>
            <a:r>
              <a:rPr lang="en" sz="3600" b="1" dirty="0">
                <a:solidFill>
                  <a:srgbClr val="000000"/>
                </a:solidFill>
              </a:rPr>
              <a:t>and ends </a:t>
            </a:r>
            <a:r>
              <a:rPr lang="en" sz="3600" dirty="0">
                <a:solidFill>
                  <a:srgbClr val="000000"/>
                </a:solidFill>
              </a:rPr>
              <a:t>with anecdotes</a:t>
            </a:r>
          </a:p>
        </p:txBody>
      </p:sp>
      <p:sp>
        <p:nvSpPr>
          <p:cNvPr id="39" name="Shape 39"/>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pic>
        <p:nvPicPr>
          <p:cNvPr id="40" name="Shape 40"/>
          <p:cNvPicPr preferRelativeResize="0"/>
          <p:nvPr/>
        </p:nvPicPr>
        <p:blipFill>
          <a:blip r:embed="rId3">
            <a:alphaModFix/>
          </a:blip>
          <a:stretch>
            <a:fillRect/>
          </a:stretch>
        </p:blipFill>
        <p:spPr>
          <a:xfrm>
            <a:off x="133350" y="282563"/>
            <a:ext cx="8553450" cy="733425"/>
          </a:xfrm>
          <a:prstGeom prst="rect">
            <a:avLst/>
          </a:prstGeom>
          <a:noFill/>
          <a:ln w="19050" cap="flat" cmpd="sng">
            <a:solidFill>
              <a:schemeClr val="dk2"/>
            </a:solidFill>
            <a:prstDash val="solid"/>
            <a:round/>
            <a:headEnd type="none" w="med" len="med"/>
            <a:tailEnd type="none" w="med" len="med"/>
          </a:ln>
        </p:spPr>
      </p:pic>
      <p:pic>
        <p:nvPicPr>
          <p:cNvPr id="41" name="Shape 41"/>
          <p:cNvPicPr preferRelativeResize="0"/>
          <p:nvPr/>
        </p:nvPicPr>
        <p:blipFill>
          <a:blip r:embed="rId4">
            <a:alphaModFix/>
          </a:blip>
          <a:stretch>
            <a:fillRect/>
          </a:stretch>
        </p:blipFill>
        <p:spPr>
          <a:xfrm>
            <a:off x="80952" y="988143"/>
            <a:ext cx="8982075" cy="1066800"/>
          </a:xfrm>
          <a:prstGeom prst="rect">
            <a:avLst/>
          </a:prstGeom>
          <a:noFill/>
          <a:ln w="19050" cap="flat" cmpd="sng">
            <a:solidFill>
              <a:schemeClr val="dk2"/>
            </a:solidFill>
            <a:prstDash val="solid"/>
            <a:round/>
            <a:headEnd type="none" w="med" len="med"/>
            <a:tailEnd type="none" w="med" len="med"/>
          </a:ln>
        </p:spPr>
      </p:pic>
      <p:pic>
        <p:nvPicPr>
          <p:cNvPr id="42" name="Shape 42"/>
          <p:cNvPicPr preferRelativeResize="0"/>
          <p:nvPr/>
        </p:nvPicPr>
        <p:blipFill>
          <a:blip r:embed="rId5">
            <a:alphaModFix/>
          </a:blip>
          <a:stretch>
            <a:fillRect/>
          </a:stretch>
        </p:blipFill>
        <p:spPr>
          <a:xfrm>
            <a:off x="1554751" y="1716374"/>
            <a:ext cx="6943725" cy="1371600"/>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37843258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Wanted: More than Anecdotes…</a:t>
            </a:r>
            <a:endParaRPr lang="en" dirty="0"/>
          </a:p>
        </p:txBody>
      </p:sp>
      <p:sp>
        <p:nvSpPr>
          <p:cNvPr id="47" name="Shape 47"/>
          <p:cNvSpPr txBox="1">
            <a:spLocks noGrp="1"/>
          </p:cNvSpPr>
          <p:nvPr>
            <p:ph type="body" idx="1"/>
          </p:nvPr>
        </p:nvSpPr>
        <p:spPr>
          <a:xfrm>
            <a:off x="63348" y="1279756"/>
            <a:ext cx="3802833" cy="3470094"/>
          </a:xfrm>
          <a:prstGeom prst="rect">
            <a:avLst/>
          </a:prstGeom>
        </p:spPr>
        <p:txBody>
          <a:bodyPr lIns="91425" tIns="91425" rIns="91425" bIns="91425" anchor="t" anchorCtr="0">
            <a:noAutofit/>
          </a:bodyPr>
          <a:lstStyle/>
          <a:p>
            <a:pPr marL="457200" lvl="0" indent="-228600" rtl="0">
              <a:spcBef>
                <a:spcPts val="0"/>
              </a:spcBef>
              <a:buFont typeface="Arial"/>
            </a:pPr>
            <a:r>
              <a:rPr lang="en" sz="2400" b="1" dirty="0"/>
              <a:t>What</a:t>
            </a:r>
            <a:r>
              <a:rPr lang="en" sz="2400" dirty="0"/>
              <a:t> is censored?</a:t>
            </a:r>
          </a:p>
          <a:p>
            <a:pPr marL="457200" lvl="0" indent="-228600" rtl="0">
              <a:spcBef>
                <a:spcPts val="0"/>
              </a:spcBef>
              <a:buFont typeface="Arial"/>
            </a:pPr>
            <a:r>
              <a:rPr lang="en" sz="2400" b="1" dirty="0"/>
              <a:t>Where</a:t>
            </a:r>
            <a:r>
              <a:rPr lang="en" sz="2400" dirty="0"/>
              <a:t> is it censored?</a:t>
            </a:r>
          </a:p>
          <a:p>
            <a:pPr marL="457200" lvl="0" indent="-228600" rtl="0">
              <a:spcBef>
                <a:spcPts val="0"/>
              </a:spcBef>
              <a:buFont typeface="Arial"/>
            </a:pPr>
            <a:r>
              <a:rPr lang="en" sz="2400" b="1" dirty="0"/>
              <a:t>When</a:t>
            </a:r>
            <a:r>
              <a:rPr lang="en" sz="2400" dirty="0"/>
              <a:t> is it censored?</a:t>
            </a:r>
          </a:p>
          <a:p>
            <a:pPr marL="457200" lvl="0" indent="-228600" rtl="0">
              <a:spcBef>
                <a:spcPts val="0"/>
              </a:spcBef>
              <a:buFont typeface="Arial"/>
            </a:pPr>
            <a:r>
              <a:rPr lang="en" sz="2400" b="1" dirty="0"/>
              <a:t>How</a:t>
            </a:r>
            <a:r>
              <a:rPr lang="en" sz="2400" dirty="0"/>
              <a:t> is it censored?</a:t>
            </a:r>
          </a:p>
        </p:txBody>
      </p:sp>
      <p:sp>
        <p:nvSpPr>
          <p:cNvPr id="48" name="Shape 48"/>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12</a:t>
            </a:fld>
            <a:endParaRPr lang="en"/>
          </a:p>
        </p:txBody>
      </p:sp>
      <p:grpSp>
        <p:nvGrpSpPr>
          <p:cNvPr id="50" name="Shape 50"/>
          <p:cNvGrpSpPr/>
          <p:nvPr/>
        </p:nvGrpSpPr>
        <p:grpSpPr>
          <a:xfrm>
            <a:off x="3496000" y="2672571"/>
            <a:ext cx="2267101" cy="523200"/>
            <a:chOff x="4364825" y="2402577"/>
            <a:chExt cx="2586924" cy="523200"/>
          </a:xfrm>
        </p:grpSpPr>
        <p:sp>
          <p:nvSpPr>
            <p:cNvPr id="51" name="Shape 51"/>
            <p:cNvSpPr txBox="1"/>
            <p:nvPr/>
          </p:nvSpPr>
          <p:spPr>
            <a:xfrm>
              <a:off x="5497160" y="2402577"/>
              <a:ext cx="145458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800" dirty="0">
                  <a:latin typeface="Calibri"/>
                  <a:ea typeface="Calibri"/>
                  <a:cs typeface="Calibri"/>
                  <a:sym typeface="Calibri"/>
                </a:rPr>
                <a:t>2009</a:t>
              </a:r>
            </a:p>
          </p:txBody>
        </p:sp>
        <p:cxnSp>
          <p:nvCxnSpPr>
            <p:cNvPr id="52" name="Shape 52"/>
            <p:cNvCxnSpPr/>
            <p:nvPr/>
          </p:nvCxnSpPr>
          <p:spPr>
            <a:xfrm rot="10800000">
              <a:off x="4364825" y="2548574"/>
              <a:ext cx="1140899" cy="107700"/>
            </a:xfrm>
            <a:prstGeom prst="straightConnector1">
              <a:avLst/>
            </a:prstGeom>
            <a:noFill/>
            <a:ln w="76200" cap="flat" cmpd="sng">
              <a:solidFill>
                <a:srgbClr val="000000"/>
              </a:solidFill>
              <a:prstDash val="solid"/>
              <a:round/>
              <a:headEnd type="none" w="lg" len="lg"/>
              <a:tailEnd type="triangle" w="lg" len="lg"/>
            </a:ln>
          </p:spPr>
        </p:cxnSp>
      </p:grpSp>
      <p:grpSp>
        <p:nvGrpSpPr>
          <p:cNvPr id="53" name="Shape 53"/>
          <p:cNvGrpSpPr/>
          <p:nvPr/>
        </p:nvGrpSpPr>
        <p:grpSpPr>
          <a:xfrm>
            <a:off x="3295497" y="1014214"/>
            <a:ext cx="3838202" cy="625597"/>
            <a:chOff x="3961275" y="1014213"/>
            <a:chExt cx="3172424" cy="557511"/>
          </a:xfrm>
        </p:grpSpPr>
        <p:cxnSp>
          <p:nvCxnSpPr>
            <p:cNvPr id="54" name="Shape 54"/>
            <p:cNvCxnSpPr/>
            <p:nvPr/>
          </p:nvCxnSpPr>
          <p:spPr>
            <a:xfrm flipH="1">
              <a:off x="3961275" y="1290925"/>
              <a:ext cx="714300" cy="280800"/>
            </a:xfrm>
            <a:prstGeom prst="straightConnector1">
              <a:avLst/>
            </a:prstGeom>
            <a:noFill/>
            <a:ln w="76200" cap="flat" cmpd="sng">
              <a:solidFill>
                <a:srgbClr val="000000"/>
              </a:solidFill>
              <a:prstDash val="solid"/>
              <a:round/>
              <a:headEnd type="none" w="lg" len="lg"/>
              <a:tailEnd type="triangle" w="lg" len="lg"/>
            </a:ln>
          </p:spPr>
        </p:cxnSp>
        <p:pic>
          <p:nvPicPr>
            <p:cNvPr id="56" name="Shape 56"/>
            <p:cNvPicPr preferRelativeResize="0"/>
            <p:nvPr/>
          </p:nvPicPr>
          <p:blipFill>
            <a:blip r:embed="rId3">
              <a:alphaModFix/>
            </a:blip>
            <a:stretch>
              <a:fillRect/>
            </a:stretch>
          </p:blipFill>
          <p:spPr>
            <a:xfrm>
              <a:off x="4723875" y="1014213"/>
              <a:ext cx="2409824" cy="481961"/>
            </a:xfrm>
            <a:prstGeom prst="rect">
              <a:avLst/>
            </a:prstGeom>
            <a:noFill/>
            <a:ln>
              <a:noFill/>
            </a:ln>
          </p:spPr>
        </p:pic>
      </p:grpSp>
      <p:grpSp>
        <p:nvGrpSpPr>
          <p:cNvPr id="57" name="Shape 57"/>
          <p:cNvGrpSpPr/>
          <p:nvPr/>
        </p:nvGrpSpPr>
        <p:grpSpPr>
          <a:xfrm>
            <a:off x="3777765" y="1760385"/>
            <a:ext cx="4134688" cy="1055224"/>
            <a:chOff x="4624453" y="1571725"/>
            <a:chExt cx="3288000" cy="1243883"/>
          </a:xfrm>
        </p:grpSpPr>
        <p:cxnSp>
          <p:nvCxnSpPr>
            <p:cNvPr id="58" name="Shape 58"/>
            <p:cNvCxnSpPr/>
            <p:nvPr/>
          </p:nvCxnSpPr>
          <p:spPr>
            <a:xfrm flipH="1">
              <a:off x="4624453" y="1971883"/>
              <a:ext cx="1894800" cy="117000"/>
            </a:xfrm>
            <a:prstGeom prst="straightConnector1">
              <a:avLst/>
            </a:prstGeom>
            <a:noFill/>
            <a:ln w="76200" cap="flat" cmpd="sng">
              <a:solidFill>
                <a:srgbClr val="000000"/>
              </a:solidFill>
              <a:prstDash val="solid"/>
              <a:round/>
              <a:headEnd type="none" w="lg" len="lg"/>
              <a:tailEnd type="triangle" w="lg" len="lg"/>
            </a:ln>
          </p:spPr>
        </p:cxnSp>
        <p:grpSp>
          <p:nvGrpSpPr>
            <p:cNvPr id="59" name="Shape 59"/>
            <p:cNvGrpSpPr/>
            <p:nvPr/>
          </p:nvGrpSpPr>
          <p:grpSpPr>
            <a:xfrm>
              <a:off x="6519253" y="1571725"/>
              <a:ext cx="1393199" cy="1243883"/>
              <a:chOff x="7516178" y="1070025"/>
              <a:chExt cx="1393199" cy="1243883"/>
            </a:xfrm>
          </p:grpSpPr>
          <p:sp>
            <p:nvSpPr>
              <p:cNvPr id="60" name="Shape 60"/>
              <p:cNvSpPr txBox="1"/>
              <p:nvPr/>
            </p:nvSpPr>
            <p:spPr>
              <a:xfrm>
                <a:off x="7516178" y="1790708"/>
                <a:ext cx="13931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a:latin typeface="Calibri"/>
                    <a:ea typeface="Calibri"/>
                    <a:cs typeface="Calibri"/>
                    <a:sym typeface="Calibri"/>
                  </a:rPr>
                  <a:t>Iran</a:t>
                </a:r>
              </a:p>
            </p:txBody>
          </p:sp>
          <p:pic>
            <p:nvPicPr>
              <p:cNvPr id="61" name="Shape 61"/>
              <p:cNvPicPr preferRelativeResize="0"/>
              <p:nvPr/>
            </p:nvPicPr>
            <p:blipFill>
              <a:blip r:embed="rId4">
                <a:alphaModFix/>
              </a:blip>
              <a:stretch>
                <a:fillRect/>
              </a:stretch>
            </p:blipFill>
            <p:spPr>
              <a:xfrm>
                <a:off x="7551803" y="1070025"/>
                <a:ext cx="1321949" cy="757124"/>
              </a:xfrm>
              <a:prstGeom prst="rect">
                <a:avLst/>
              </a:prstGeom>
              <a:noFill/>
              <a:ln w="9525" cap="flat" cmpd="sng">
                <a:solidFill>
                  <a:srgbClr val="000000"/>
                </a:solidFill>
                <a:prstDash val="solid"/>
                <a:round/>
                <a:headEnd type="none" w="med" len="med"/>
                <a:tailEnd type="none" w="med" len="med"/>
              </a:ln>
            </p:spPr>
          </p:pic>
        </p:grpSp>
      </p:grpSp>
      <p:grpSp>
        <p:nvGrpSpPr>
          <p:cNvPr id="62" name="Shape 62"/>
          <p:cNvGrpSpPr/>
          <p:nvPr/>
        </p:nvGrpSpPr>
        <p:grpSpPr>
          <a:xfrm>
            <a:off x="3496000" y="3195771"/>
            <a:ext cx="4088180" cy="1611876"/>
            <a:chOff x="715441" y="3219125"/>
            <a:chExt cx="5067546" cy="2419350"/>
          </a:xfrm>
        </p:grpSpPr>
        <p:pic>
          <p:nvPicPr>
            <p:cNvPr id="63" name="Shape 63"/>
            <p:cNvPicPr preferRelativeResize="0"/>
            <p:nvPr/>
          </p:nvPicPr>
          <p:blipFill>
            <a:blip r:embed="rId5">
              <a:alphaModFix/>
            </a:blip>
            <a:stretch>
              <a:fillRect/>
            </a:stretch>
          </p:blipFill>
          <p:spPr>
            <a:xfrm>
              <a:off x="2515912" y="3219125"/>
              <a:ext cx="3267075" cy="2419350"/>
            </a:xfrm>
            <a:prstGeom prst="rect">
              <a:avLst/>
            </a:prstGeom>
            <a:noFill/>
            <a:ln w="19050" cap="flat" cmpd="sng">
              <a:solidFill>
                <a:schemeClr val="dk2"/>
              </a:solidFill>
              <a:prstDash val="solid"/>
              <a:round/>
              <a:headEnd type="none" w="med" len="med"/>
              <a:tailEnd type="none" w="med" len="med"/>
            </a:ln>
          </p:spPr>
        </p:pic>
        <p:cxnSp>
          <p:nvCxnSpPr>
            <p:cNvPr id="64" name="Shape 64"/>
            <p:cNvCxnSpPr/>
            <p:nvPr/>
          </p:nvCxnSpPr>
          <p:spPr>
            <a:xfrm flipH="1" flipV="1">
              <a:off x="715441" y="3989225"/>
              <a:ext cx="1800484" cy="475115"/>
            </a:xfrm>
            <a:prstGeom prst="straightConnector1">
              <a:avLst/>
            </a:prstGeom>
            <a:noFill/>
            <a:ln w="76200" cap="flat" cmpd="sng">
              <a:solidFill>
                <a:srgbClr val="000000"/>
              </a:solidFill>
              <a:prstDash val="solid"/>
              <a:round/>
              <a:headEnd type="none" w="lg" len="lg"/>
              <a:tailEnd type="triangle" w="lg" len="lg"/>
            </a:ln>
          </p:spPr>
        </p:cxnSp>
      </p:grpSp>
    </p:spTree>
    <p:extLst>
      <p:ext uri="{BB962C8B-B14F-4D97-AF65-F5344CB8AC3E}">
        <p14:creationId xmlns:p14="http://schemas.microsoft.com/office/powerpoint/2010/main" val="2161704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sz="3600" dirty="0"/>
              <a:t>Moving </a:t>
            </a:r>
            <a:r>
              <a:rPr lang="en-US" sz="3600" dirty="0" smtClean="0"/>
              <a:t>B</a:t>
            </a:r>
            <a:r>
              <a:rPr lang="en" sz="3600" dirty="0" smtClean="0"/>
              <a:t>eyond </a:t>
            </a:r>
            <a:r>
              <a:rPr lang="en-US" sz="3600" dirty="0"/>
              <a:t>A</a:t>
            </a:r>
            <a:r>
              <a:rPr lang="en" sz="3600" dirty="0" smtClean="0"/>
              <a:t>necdotes </a:t>
            </a:r>
            <a:r>
              <a:rPr lang="en" sz="3600" dirty="0"/>
              <a:t>is </a:t>
            </a:r>
            <a:r>
              <a:rPr lang="en-US" sz="3600" dirty="0" smtClean="0"/>
              <a:t>H</a:t>
            </a:r>
            <a:r>
              <a:rPr lang="en" sz="3600" dirty="0" smtClean="0"/>
              <a:t>ard</a:t>
            </a:r>
            <a:endParaRPr lang="en" sz="3600" dirty="0"/>
          </a:p>
        </p:txBody>
      </p:sp>
      <p:sp>
        <p:nvSpPr>
          <p:cNvPr id="74" name="Shape 74"/>
          <p:cNvSpPr txBox="1">
            <a:spLocks noGrp="1"/>
          </p:cNvSpPr>
          <p:nvPr>
            <p:ph type="body" idx="1"/>
          </p:nvPr>
        </p:nvSpPr>
        <p:spPr>
          <a:xfrm>
            <a:off x="261759" y="1310263"/>
            <a:ext cx="8520599" cy="3416400"/>
          </a:xfrm>
          <a:prstGeom prst="rect">
            <a:avLst/>
          </a:prstGeom>
          <a:noFill/>
        </p:spPr>
        <p:txBody>
          <a:bodyPr lIns="91425" tIns="91425" rIns="91425" bIns="91425" anchor="ctr" anchorCtr="0">
            <a:noAutofit/>
          </a:bodyPr>
          <a:lstStyle/>
          <a:p>
            <a:pPr marL="571500" lvl="0" indent="-342900" rtl="0">
              <a:spcBef>
                <a:spcPts val="0"/>
              </a:spcBef>
              <a:buFont typeface="Arial"/>
              <a:buChar char="•"/>
            </a:pPr>
            <a:r>
              <a:rPr lang="en" sz="3200" dirty="0" smtClean="0"/>
              <a:t>Many </a:t>
            </a:r>
            <a:r>
              <a:rPr lang="en" sz="3200" b="1" dirty="0"/>
              <a:t>locations</a:t>
            </a:r>
            <a:r>
              <a:rPr lang="en" sz="3200" dirty="0"/>
              <a:t>, </a:t>
            </a:r>
            <a:r>
              <a:rPr lang="en" sz="3200" b="1" dirty="0"/>
              <a:t>languages</a:t>
            </a:r>
            <a:r>
              <a:rPr lang="en" sz="3200" dirty="0"/>
              <a:t>, and </a:t>
            </a:r>
            <a:r>
              <a:rPr lang="en" sz="3200" b="1" dirty="0"/>
              <a:t>cultures</a:t>
            </a:r>
          </a:p>
          <a:p>
            <a:pPr marL="971550" lvl="1" indent="-285750" rtl="0">
              <a:spcBef>
                <a:spcPts val="0"/>
              </a:spcBef>
              <a:buFont typeface="Arial"/>
              <a:buChar char="•"/>
            </a:pPr>
            <a:r>
              <a:rPr lang="en" sz="2400" dirty="0"/>
              <a:t>Recruiting lots of vantage points is necessary but hard</a:t>
            </a:r>
          </a:p>
          <a:p>
            <a:pPr marL="571500" lvl="0" indent="-342900" rtl="0">
              <a:spcBef>
                <a:spcPts val="0"/>
              </a:spcBef>
              <a:buFont typeface="Arial"/>
              <a:buChar char="•"/>
            </a:pPr>
            <a:r>
              <a:rPr lang="en" sz="3200" dirty="0"/>
              <a:t>Many censorship </a:t>
            </a:r>
            <a:r>
              <a:rPr lang="en" sz="3200" b="1" dirty="0"/>
              <a:t>mechanisms</a:t>
            </a:r>
          </a:p>
          <a:p>
            <a:pPr marL="971550" lvl="1" indent="-285750" rtl="0">
              <a:spcBef>
                <a:spcPts val="0"/>
              </a:spcBef>
              <a:buFont typeface="Arial"/>
              <a:buChar char="•"/>
            </a:pPr>
            <a:r>
              <a:rPr lang="en" sz="2400" dirty="0"/>
              <a:t>Measurements must be </a:t>
            </a:r>
            <a:r>
              <a:rPr lang="en" sz="2400" dirty="0" smtClean="0"/>
              <a:t>flexible</a:t>
            </a:r>
            <a:endParaRPr lang="en-US" sz="2400" dirty="0"/>
          </a:p>
          <a:p>
            <a:pPr marL="971550" lvl="1" indent="-285750" rtl="0">
              <a:spcBef>
                <a:spcPts val="0"/>
              </a:spcBef>
              <a:buFont typeface="Arial"/>
              <a:buChar char="•"/>
            </a:pPr>
            <a:r>
              <a:rPr lang="en-US" sz="2400" dirty="0" smtClean="0"/>
              <a:t>A big </a:t>
            </a:r>
            <a:r>
              <a:rPr lang="en" sz="2400" dirty="0" smtClean="0"/>
              <a:t>challenge </a:t>
            </a:r>
            <a:r>
              <a:rPr lang="en" sz="2400" dirty="0"/>
              <a:t>is </a:t>
            </a:r>
            <a:r>
              <a:rPr lang="en" sz="2400" b="1" dirty="0"/>
              <a:t>diversity</a:t>
            </a:r>
          </a:p>
          <a:p>
            <a:pPr marL="342900" lvl="0" indent="-342900" rtl="0">
              <a:spcBef>
                <a:spcPts val="0"/>
              </a:spcBef>
              <a:buFont typeface="Arial"/>
              <a:buChar char="•"/>
            </a:pPr>
            <a:endParaRPr sz="3200" dirty="0"/>
          </a:p>
        </p:txBody>
      </p:sp>
      <p:sp>
        <p:nvSpPr>
          <p:cNvPr id="70" name="Shape 70"/>
          <p:cNvSpPr txBox="1">
            <a:spLocks noGrp="1"/>
          </p:cNvSpPr>
          <p:nvPr>
            <p:ph type="sldNum" idx="12"/>
          </p:nvPr>
        </p:nvSpPr>
        <p:spPr>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Tree>
    <p:extLst>
      <p:ext uri="{BB962C8B-B14F-4D97-AF65-F5344CB8AC3E}">
        <p14:creationId xmlns:p14="http://schemas.microsoft.com/office/powerpoint/2010/main" val="3465005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27191" y="212174"/>
            <a:ext cx="8229600" cy="857400"/>
          </a:xfrm>
          <a:prstGeom prst="rect">
            <a:avLst/>
          </a:prstGeom>
        </p:spPr>
        <p:txBody>
          <a:bodyPr lIns="91425" tIns="91425" rIns="91425" bIns="91425" anchor="b" anchorCtr="0">
            <a:noAutofit/>
          </a:bodyPr>
          <a:lstStyle/>
          <a:p>
            <a:pPr lvl="0" rtl="0">
              <a:spcBef>
                <a:spcPts val="0"/>
              </a:spcBef>
              <a:buNone/>
            </a:pPr>
            <a:r>
              <a:rPr lang="en" dirty="0"/>
              <a:t>Censorship </a:t>
            </a:r>
            <a:r>
              <a:rPr lang="en-US" dirty="0" smtClean="0"/>
              <a:t>M</a:t>
            </a:r>
            <a:r>
              <a:rPr lang="en" dirty="0" smtClean="0"/>
              <a:t>easurement </a:t>
            </a:r>
            <a:r>
              <a:rPr lang="en-US" dirty="0"/>
              <a:t>T</a:t>
            </a:r>
            <a:r>
              <a:rPr lang="en" dirty="0" smtClean="0"/>
              <a:t>oday</a:t>
            </a:r>
            <a:endParaRPr lang="en" dirty="0"/>
          </a:p>
        </p:txBody>
      </p:sp>
      <p:sp>
        <p:nvSpPr>
          <p:cNvPr id="81" name="Shape 81"/>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pic>
        <p:nvPicPr>
          <p:cNvPr id="80" name="Shape 80"/>
          <p:cNvPicPr preferRelativeResize="0"/>
          <p:nvPr/>
        </p:nvPicPr>
        <p:blipFill>
          <a:blip r:embed="rId3">
            <a:alphaModFix amt="29000"/>
          </a:blip>
          <a:stretch>
            <a:fillRect/>
          </a:stretch>
        </p:blipFill>
        <p:spPr>
          <a:xfrm>
            <a:off x="2590001" y="1327261"/>
            <a:ext cx="3606849" cy="3606849"/>
          </a:xfrm>
          <a:prstGeom prst="rect">
            <a:avLst/>
          </a:prstGeom>
          <a:noFill/>
          <a:ln>
            <a:noFill/>
          </a:ln>
        </p:spPr>
      </p:pic>
      <p:grpSp>
        <p:nvGrpSpPr>
          <p:cNvPr id="82" name="Shape 82"/>
          <p:cNvGrpSpPr/>
          <p:nvPr/>
        </p:nvGrpSpPr>
        <p:grpSpPr>
          <a:xfrm>
            <a:off x="2570102" y="2141527"/>
            <a:ext cx="3578999" cy="1908000"/>
            <a:chOff x="2570100" y="2141527"/>
            <a:chExt cx="3578999" cy="1908000"/>
          </a:xfrm>
        </p:grpSpPr>
        <p:cxnSp>
          <p:nvCxnSpPr>
            <p:cNvPr id="83" name="Shape 83"/>
            <p:cNvCxnSpPr/>
            <p:nvPr/>
          </p:nvCxnSpPr>
          <p:spPr>
            <a:xfrm flipH="1">
              <a:off x="2570100" y="2444500"/>
              <a:ext cx="3578999" cy="1433699"/>
            </a:xfrm>
            <a:prstGeom prst="straightConnector1">
              <a:avLst/>
            </a:prstGeom>
            <a:noFill/>
            <a:ln w="38100" cap="flat" cmpd="sng">
              <a:solidFill>
                <a:srgbClr val="000000"/>
              </a:solidFill>
              <a:prstDash val="dash"/>
              <a:round/>
              <a:headEnd type="none" w="lg" len="lg"/>
              <a:tailEnd type="triangle" w="lg" len="lg"/>
            </a:ln>
          </p:spPr>
        </p:cxnSp>
        <p:sp>
          <p:nvSpPr>
            <p:cNvPr id="84" name="Shape 84"/>
            <p:cNvSpPr txBox="1"/>
            <p:nvPr/>
          </p:nvSpPr>
          <p:spPr>
            <a:xfrm rot="-1322908">
              <a:off x="2886668" y="2681079"/>
              <a:ext cx="3036035" cy="828895"/>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measurement software</a:t>
              </a:r>
            </a:p>
          </p:txBody>
        </p:sp>
      </p:grpSp>
      <p:grpSp>
        <p:nvGrpSpPr>
          <p:cNvPr id="85" name="Shape 85"/>
          <p:cNvGrpSpPr/>
          <p:nvPr/>
        </p:nvGrpSpPr>
        <p:grpSpPr>
          <a:xfrm>
            <a:off x="5899302" y="1103923"/>
            <a:ext cx="2008499" cy="1265894"/>
            <a:chOff x="6660850" y="991700"/>
            <a:chExt cx="2008499" cy="1265894"/>
          </a:xfrm>
        </p:grpSpPr>
        <p:pic>
          <p:nvPicPr>
            <p:cNvPr id="86" name="Shape 86"/>
            <p:cNvPicPr preferRelativeResize="0"/>
            <p:nvPr/>
          </p:nvPicPr>
          <p:blipFill>
            <a:blip r:embed="rId4">
              <a:alphaModFix/>
            </a:blip>
            <a:stretch>
              <a:fillRect/>
            </a:stretch>
          </p:blipFill>
          <p:spPr>
            <a:xfrm>
              <a:off x="7319275" y="991700"/>
              <a:ext cx="691642" cy="857399"/>
            </a:xfrm>
            <a:prstGeom prst="rect">
              <a:avLst/>
            </a:prstGeom>
            <a:noFill/>
            <a:ln>
              <a:noFill/>
            </a:ln>
          </p:spPr>
        </p:pic>
        <p:sp>
          <p:nvSpPr>
            <p:cNvPr id="87" name="Shape 87"/>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88" name="Shape 88"/>
          <p:cNvGrpSpPr/>
          <p:nvPr/>
        </p:nvGrpSpPr>
        <p:grpSpPr>
          <a:xfrm rot="-562879">
            <a:off x="2302358" y="630675"/>
            <a:ext cx="3967697" cy="1186793"/>
            <a:chOff x="2015400" y="2188351"/>
            <a:chExt cx="3967800" cy="1186823"/>
          </a:xfrm>
        </p:grpSpPr>
        <p:cxnSp>
          <p:nvCxnSpPr>
            <p:cNvPr id="89" name="Shape 89"/>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90" name="Shape 90"/>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grpSp>
        <p:nvGrpSpPr>
          <p:cNvPr id="91" name="Shape 91"/>
          <p:cNvGrpSpPr/>
          <p:nvPr/>
        </p:nvGrpSpPr>
        <p:grpSpPr>
          <a:xfrm>
            <a:off x="846527" y="3306184"/>
            <a:ext cx="2008499" cy="1540496"/>
            <a:chOff x="581500" y="2211223"/>
            <a:chExt cx="2008499" cy="1540496"/>
          </a:xfrm>
        </p:grpSpPr>
        <p:grpSp>
          <p:nvGrpSpPr>
            <p:cNvPr id="92" name="Shape 92"/>
            <p:cNvGrpSpPr/>
            <p:nvPr/>
          </p:nvGrpSpPr>
          <p:grpSpPr>
            <a:xfrm>
              <a:off x="581500" y="2211223"/>
              <a:ext cx="2008499" cy="1540496"/>
              <a:chOff x="524875" y="2232385"/>
              <a:chExt cx="2008499" cy="1540496"/>
            </a:xfrm>
          </p:grpSpPr>
          <p:pic>
            <p:nvPicPr>
              <p:cNvPr id="93" name="Shape 93"/>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94" name="Shape 94"/>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95" name="Shape 95"/>
            <p:cNvPicPr preferRelativeResize="0"/>
            <p:nvPr/>
          </p:nvPicPr>
          <p:blipFill rotWithShape="1">
            <a:blip r:embed="rId5">
              <a:alphaModFix/>
            </a:blip>
            <a:srcRect/>
            <a:stretch/>
          </p:blipFill>
          <p:spPr>
            <a:xfrm>
              <a:off x="1268578" y="2363623"/>
              <a:ext cx="691799" cy="860700"/>
            </a:xfrm>
            <a:prstGeom prst="rect">
              <a:avLst/>
            </a:prstGeom>
            <a:noFill/>
            <a:ln>
              <a:noFill/>
            </a:ln>
          </p:spPr>
        </p:pic>
        <p:pic>
          <p:nvPicPr>
            <p:cNvPr id="96" name="Shape 96"/>
            <p:cNvPicPr preferRelativeResize="0"/>
            <p:nvPr/>
          </p:nvPicPr>
          <p:blipFill rotWithShape="1">
            <a:blip r:embed="rId5">
              <a:alphaModFix/>
            </a:blip>
            <a:srcRect/>
            <a:stretch/>
          </p:blipFill>
          <p:spPr>
            <a:xfrm>
              <a:off x="1420978" y="2516023"/>
              <a:ext cx="691799" cy="860700"/>
            </a:xfrm>
            <a:prstGeom prst="rect">
              <a:avLst/>
            </a:prstGeom>
            <a:noFill/>
            <a:ln>
              <a:noFill/>
            </a:ln>
          </p:spPr>
        </p:pic>
      </p:grpSp>
      <p:grpSp>
        <p:nvGrpSpPr>
          <p:cNvPr id="97" name="Shape 97"/>
          <p:cNvGrpSpPr/>
          <p:nvPr/>
        </p:nvGrpSpPr>
        <p:grpSpPr>
          <a:xfrm>
            <a:off x="2676300" y="4161786"/>
            <a:ext cx="3087300" cy="433499"/>
            <a:chOff x="2676300" y="4161785"/>
            <a:chExt cx="3087300" cy="433499"/>
          </a:xfrm>
        </p:grpSpPr>
        <p:cxnSp>
          <p:nvCxnSpPr>
            <p:cNvPr id="98" name="Shape 98"/>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99" name="Shape 99"/>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00" name="Shape 100"/>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01" name="Shape 101"/>
          <p:cNvGrpSpPr/>
          <p:nvPr/>
        </p:nvGrpSpPr>
        <p:grpSpPr>
          <a:xfrm>
            <a:off x="3107075" y="3828685"/>
            <a:ext cx="1596300" cy="1174088"/>
            <a:chOff x="147512" y="3566450"/>
            <a:chExt cx="1596300" cy="1174088"/>
          </a:xfrm>
        </p:grpSpPr>
        <p:pic>
          <p:nvPicPr>
            <p:cNvPr id="102" name="Shape 102"/>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103" name="Shape 103"/>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04" name="Shape 104"/>
          <p:cNvGrpSpPr/>
          <p:nvPr/>
        </p:nvGrpSpPr>
        <p:grpSpPr>
          <a:xfrm>
            <a:off x="4955425" y="3828665"/>
            <a:ext cx="2501400" cy="1684385"/>
            <a:chOff x="5336425" y="3676264"/>
            <a:chExt cx="2501400" cy="1684385"/>
          </a:xfrm>
        </p:grpSpPr>
        <p:pic>
          <p:nvPicPr>
            <p:cNvPr id="105" name="Shape 105"/>
            <p:cNvPicPr preferRelativeResize="0"/>
            <p:nvPr/>
          </p:nvPicPr>
          <p:blipFill rotWithShape="1">
            <a:blip r:embed="rId7">
              <a:alphaModFix/>
            </a:blip>
            <a:srcRect/>
            <a:stretch/>
          </p:blipFill>
          <p:spPr>
            <a:xfrm>
              <a:off x="6208825" y="3676264"/>
              <a:ext cx="756600" cy="907799"/>
            </a:xfrm>
            <a:prstGeom prst="rect">
              <a:avLst/>
            </a:prstGeom>
            <a:noFill/>
            <a:ln>
              <a:noFill/>
            </a:ln>
          </p:spPr>
        </p:pic>
        <p:sp>
          <p:nvSpPr>
            <p:cNvPr id="106" name="Shape 106"/>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spTree>
    <p:extLst>
      <p:ext uri="{BB962C8B-B14F-4D97-AF65-F5344CB8AC3E}">
        <p14:creationId xmlns:p14="http://schemas.microsoft.com/office/powerpoint/2010/main" val="21206236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the Art: OONI</a:t>
            </a:r>
            <a:endParaRPr lang="en-US" dirty="0"/>
          </a:p>
        </p:txBody>
      </p:sp>
      <p:pic>
        <p:nvPicPr>
          <p:cNvPr id="4" name="Picture 3"/>
          <p:cNvPicPr>
            <a:picLocks noChangeAspect="1"/>
          </p:cNvPicPr>
          <p:nvPr/>
        </p:nvPicPr>
        <p:blipFill>
          <a:blip r:embed="rId2"/>
          <a:stretch>
            <a:fillRect/>
          </a:stretch>
        </p:blipFill>
        <p:spPr>
          <a:xfrm>
            <a:off x="0" y="850900"/>
            <a:ext cx="9144000" cy="3418010"/>
          </a:xfrm>
          <a:prstGeom prst="rect">
            <a:avLst/>
          </a:prstGeom>
        </p:spPr>
      </p:pic>
      <p:pic>
        <p:nvPicPr>
          <p:cNvPr id="5" name="Picture 4"/>
          <p:cNvPicPr>
            <a:picLocks noChangeAspect="1"/>
          </p:cNvPicPr>
          <p:nvPr/>
        </p:nvPicPr>
        <p:blipFill>
          <a:blip r:embed="rId3"/>
          <a:stretch>
            <a:fillRect/>
          </a:stretch>
        </p:blipFill>
        <p:spPr>
          <a:xfrm>
            <a:off x="2488576" y="2248245"/>
            <a:ext cx="6426824" cy="2803392"/>
          </a:xfrm>
          <a:prstGeom prst="rect">
            <a:avLst/>
          </a:prstGeom>
        </p:spPr>
      </p:pic>
    </p:spTree>
    <p:extLst>
      <p:ext uri="{BB962C8B-B14F-4D97-AF65-F5344CB8AC3E}">
        <p14:creationId xmlns:p14="http://schemas.microsoft.com/office/powerpoint/2010/main" val="9016338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3551" y="99050"/>
            <a:ext cx="8229600" cy="857400"/>
          </a:xfrm>
          <a:prstGeom prst="rect">
            <a:avLst/>
          </a:prstGeom>
        </p:spPr>
        <p:txBody>
          <a:bodyPr lIns="91425" tIns="91425" rIns="91425" bIns="91425" anchor="b" anchorCtr="0">
            <a:noAutofit/>
          </a:bodyPr>
          <a:lstStyle/>
          <a:p>
            <a:pPr lvl="0" rtl="0">
              <a:spcBef>
                <a:spcPts val="0"/>
              </a:spcBef>
              <a:buNone/>
            </a:pPr>
            <a:r>
              <a:rPr lang="en" sz="3200" dirty="0"/>
              <a:t>Encore: Measure </a:t>
            </a:r>
            <a:r>
              <a:rPr lang="en-US" sz="3200" dirty="0"/>
              <a:t>U</a:t>
            </a:r>
            <a:r>
              <a:rPr lang="en" sz="3200" dirty="0" smtClean="0"/>
              <a:t>sing </a:t>
            </a:r>
            <a:r>
              <a:rPr lang="en" sz="3200" dirty="0"/>
              <a:t>Web </a:t>
            </a:r>
            <a:r>
              <a:rPr lang="en-US" sz="3200" dirty="0" smtClean="0"/>
              <a:t>B</a:t>
            </a:r>
            <a:r>
              <a:rPr lang="en" sz="3200" dirty="0" smtClean="0"/>
              <a:t>rowsers</a:t>
            </a:r>
            <a:endParaRPr lang="en" sz="3200" dirty="0"/>
          </a:p>
        </p:txBody>
      </p:sp>
      <p:sp>
        <p:nvSpPr>
          <p:cNvPr id="115" name="Shape 115"/>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pic>
        <p:nvPicPr>
          <p:cNvPr id="114" name="Shape 114"/>
          <p:cNvPicPr preferRelativeResize="0"/>
          <p:nvPr/>
        </p:nvPicPr>
        <p:blipFill>
          <a:blip r:embed="rId3">
            <a:alphaModFix amt="29000"/>
          </a:blip>
          <a:stretch>
            <a:fillRect/>
          </a:stretch>
        </p:blipFill>
        <p:spPr>
          <a:xfrm>
            <a:off x="2590001" y="1327261"/>
            <a:ext cx="3606849" cy="3606849"/>
          </a:xfrm>
          <a:prstGeom prst="rect">
            <a:avLst/>
          </a:prstGeom>
          <a:noFill/>
          <a:ln>
            <a:noFill/>
          </a:ln>
        </p:spPr>
      </p:pic>
      <p:grpSp>
        <p:nvGrpSpPr>
          <p:cNvPr id="116" name="Shape 116"/>
          <p:cNvGrpSpPr/>
          <p:nvPr/>
        </p:nvGrpSpPr>
        <p:grpSpPr>
          <a:xfrm>
            <a:off x="4955425" y="3828665"/>
            <a:ext cx="2501400" cy="1684385"/>
            <a:chOff x="5336425" y="3676264"/>
            <a:chExt cx="2501400" cy="1684385"/>
          </a:xfrm>
        </p:grpSpPr>
        <p:pic>
          <p:nvPicPr>
            <p:cNvPr id="117" name="Shape 117"/>
            <p:cNvPicPr preferRelativeResize="0"/>
            <p:nvPr/>
          </p:nvPicPr>
          <p:blipFill rotWithShape="1">
            <a:blip r:embed="rId4">
              <a:alphaModFix/>
            </a:blip>
            <a:srcRect/>
            <a:stretch/>
          </p:blipFill>
          <p:spPr>
            <a:xfrm>
              <a:off x="6208825" y="3676264"/>
              <a:ext cx="756600" cy="907799"/>
            </a:xfrm>
            <a:prstGeom prst="rect">
              <a:avLst/>
            </a:prstGeom>
            <a:noFill/>
            <a:ln>
              <a:noFill/>
            </a:ln>
          </p:spPr>
        </p:pic>
        <p:sp>
          <p:nvSpPr>
            <p:cNvPr id="118" name="Shape 118"/>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grpSp>
        <p:nvGrpSpPr>
          <p:cNvPr id="119" name="Shape 119"/>
          <p:cNvGrpSpPr/>
          <p:nvPr/>
        </p:nvGrpSpPr>
        <p:grpSpPr>
          <a:xfrm>
            <a:off x="5899302" y="1103923"/>
            <a:ext cx="2008499" cy="1265894"/>
            <a:chOff x="6660850" y="991700"/>
            <a:chExt cx="2008499" cy="1265894"/>
          </a:xfrm>
        </p:grpSpPr>
        <p:pic>
          <p:nvPicPr>
            <p:cNvPr id="120" name="Shape 120"/>
            <p:cNvPicPr preferRelativeResize="0"/>
            <p:nvPr/>
          </p:nvPicPr>
          <p:blipFill>
            <a:blip r:embed="rId5">
              <a:alphaModFix/>
            </a:blip>
            <a:stretch>
              <a:fillRect/>
            </a:stretch>
          </p:blipFill>
          <p:spPr>
            <a:xfrm>
              <a:off x="7319275" y="991700"/>
              <a:ext cx="691642" cy="857399"/>
            </a:xfrm>
            <a:prstGeom prst="rect">
              <a:avLst/>
            </a:prstGeom>
            <a:noFill/>
            <a:ln>
              <a:noFill/>
            </a:ln>
          </p:spPr>
        </p:pic>
        <p:sp>
          <p:nvSpPr>
            <p:cNvPr id="121" name="Shape 121"/>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122" name="Shape 122"/>
          <p:cNvGrpSpPr/>
          <p:nvPr/>
        </p:nvGrpSpPr>
        <p:grpSpPr>
          <a:xfrm>
            <a:off x="846527" y="3306184"/>
            <a:ext cx="2008499" cy="1540496"/>
            <a:chOff x="581500" y="2211223"/>
            <a:chExt cx="2008499" cy="1540496"/>
          </a:xfrm>
        </p:grpSpPr>
        <p:grpSp>
          <p:nvGrpSpPr>
            <p:cNvPr id="123" name="Shape 123"/>
            <p:cNvGrpSpPr/>
            <p:nvPr/>
          </p:nvGrpSpPr>
          <p:grpSpPr>
            <a:xfrm>
              <a:off x="581500" y="2211223"/>
              <a:ext cx="2008499" cy="1540496"/>
              <a:chOff x="524875" y="2232385"/>
              <a:chExt cx="2008499" cy="1540496"/>
            </a:xfrm>
          </p:grpSpPr>
          <p:pic>
            <p:nvPicPr>
              <p:cNvPr id="124" name="Shape 124"/>
              <p:cNvPicPr preferRelativeResize="0"/>
              <p:nvPr/>
            </p:nvPicPr>
            <p:blipFill rotWithShape="1">
              <a:blip r:embed="rId6">
                <a:alphaModFix/>
              </a:blip>
              <a:srcRect/>
              <a:stretch/>
            </p:blipFill>
            <p:spPr>
              <a:xfrm>
                <a:off x="1059553" y="2232385"/>
                <a:ext cx="691799" cy="860700"/>
              </a:xfrm>
              <a:prstGeom prst="rect">
                <a:avLst/>
              </a:prstGeom>
              <a:noFill/>
              <a:ln>
                <a:noFill/>
              </a:ln>
            </p:spPr>
          </p:pic>
          <p:sp>
            <p:nvSpPr>
              <p:cNvPr id="125" name="Shape 125"/>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126" name="Shape 126"/>
            <p:cNvPicPr preferRelativeResize="0"/>
            <p:nvPr/>
          </p:nvPicPr>
          <p:blipFill rotWithShape="1">
            <a:blip r:embed="rId6">
              <a:alphaModFix/>
            </a:blip>
            <a:srcRect/>
            <a:stretch/>
          </p:blipFill>
          <p:spPr>
            <a:xfrm>
              <a:off x="1268578" y="2363623"/>
              <a:ext cx="691799" cy="860700"/>
            </a:xfrm>
            <a:prstGeom prst="rect">
              <a:avLst/>
            </a:prstGeom>
            <a:noFill/>
            <a:ln>
              <a:noFill/>
            </a:ln>
          </p:spPr>
        </p:pic>
        <p:pic>
          <p:nvPicPr>
            <p:cNvPr id="127" name="Shape 127"/>
            <p:cNvPicPr preferRelativeResize="0"/>
            <p:nvPr/>
          </p:nvPicPr>
          <p:blipFill rotWithShape="1">
            <a:blip r:embed="rId6">
              <a:alphaModFix/>
            </a:blip>
            <a:srcRect/>
            <a:stretch/>
          </p:blipFill>
          <p:spPr>
            <a:xfrm>
              <a:off x="1420978" y="2516023"/>
              <a:ext cx="691799" cy="860700"/>
            </a:xfrm>
            <a:prstGeom prst="rect">
              <a:avLst/>
            </a:prstGeom>
            <a:noFill/>
            <a:ln>
              <a:noFill/>
            </a:ln>
          </p:spPr>
        </p:pic>
      </p:grpSp>
      <p:grpSp>
        <p:nvGrpSpPr>
          <p:cNvPr id="128" name="Shape 128"/>
          <p:cNvGrpSpPr/>
          <p:nvPr/>
        </p:nvGrpSpPr>
        <p:grpSpPr>
          <a:xfrm>
            <a:off x="2676300" y="4161786"/>
            <a:ext cx="3087300" cy="433499"/>
            <a:chOff x="2676300" y="4161785"/>
            <a:chExt cx="3087300" cy="433499"/>
          </a:xfrm>
        </p:grpSpPr>
        <p:cxnSp>
          <p:nvCxnSpPr>
            <p:cNvPr id="129" name="Shape 129"/>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0" name="Shape 130"/>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1" name="Shape 131"/>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32" name="Shape 132"/>
          <p:cNvGrpSpPr/>
          <p:nvPr/>
        </p:nvGrpSpPr>
        <p:grpSpPr>
          <a:xfrm>
            <a:off x="6244652" y="2410378"/>
            <a:ext cx="2008499" cy="1684375"/>
            <a:chOff x="5551925" y="3527299"/>
            <a:chExt cx="2008499" cy="1684375"/>
          </a:xfrm>
        </p:grpSpPr>
        <p:pic>
          <p:nvPicPr>
            <p:cNvPr id="133" name="Shape 13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34" name="Shape 13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Volunteer Web site</a:t>
              </a:r>
            </a:p>
          </p:txBody>
        </p:sp>
      </p:grpSp>
      <p:grpSp>
        <p:nvGrpSpPr>
          <p:cNvPr id="135" name="Shape 135"/>
          <p:cNvGrpSpPr/>
          <p:nvPr/>
        </p:nvGrpSpPr>
        <p:grpSpPr>
          <a:xfrm>
            <a:off x="3107075" y="3828685"/>
            <a:ext cx="1596300" cy="1174088"/>
            <a:chOff x="147512" y="3566450"/>
            <a:chExt cx="1596300" cy="1174088"/>
          </a:xfrm>
        </p:grpSpPr>
        <p:pic>
          <p:nvPicPr>
            <p:cNvPr id="136" name="Shape 136"/>
            <p:cNvPicPr preferRelativeResize="0"/>
            <p:nvPr/>
          </p:nvPicPr>
          <p:blipFill rotWithShape="1">
            <a:blip r:embed="rId7">
              <a:alphaModFix/>
            </a:blip>
            <a:srcRect l="19178"/>
            <a:stretch/>
          </p:blipFill>
          <p:spPr>
            <a:xfrm>
              <a:off x="507962" y="3566450"/>
              <a:ext cx="875399" cy="857400"/>
            </a:xfrm>
            <a:prstGeom prst="rect">
              <a:avLst/>
            </a:prstGeom>
            <a:noFill/>
            <a:ln>
              <a:noFill/>
            </a:ln>
          </p:spPr>
        </p:pic>
        <p:sp>
          <p:nvSpPr>
            <p:cNvPr id="137" name="Shape 137"/>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38" name="Shape 138"/>
          <p:cNvGrpSpPr/>
          <p:nvPr/>
        </p:nvGrpSpPr>
        <p:grpSpPr>
          <a:xfrm>
            <a:off x="6961800" y="500729"/>
            <a:ext cx="2126700" cy="3078299"/>
            <a:chOff x="6961800" y="500728"/>
            <a:chExt cx="2126700" cy="3078299"/>
          </a:xfrm>
        </p:grpSpPr>
        <p:sp>
          <p:nvSpPr>
            <p:cNvPr id="139" name="Shape 139"/>
            <p:cNvSpPr txBox="1"/>
            <p:nvPr/>
          </p:nvSpPr>
          <p:spPr>
            <a:xfrm rot="3765531">
              <a:off x="6507246" y="1625418"/>
              <a:ext cx="3035807" cy="82892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software</a:t>
              </a:r>
            </a:p>
          </p:txBody>
        </p:sp>
        <p:cxnSp>
          <p:nvCxnSpPr>
            <p:cNvPr id="140" name="Shape 140"/>
            <p:cNvCxnSpPr>
              <a:stCxn id="120" idx="3"/>
              <a:endCxn id="133" idx="3"/>
            </p:cNvCxnSpPr>
            <p:nvPr/>
          </p:nvCxnSpPr>
          <p:spPr>
            <a:xfrm>
              <a:off x="7249367" y="1532623"/>
              <a:ext cx="377700" cy="1331700"/>
            </a:xfrm>
            <a:prstGeom prst="curvedConnector3">
              <a:avLst>
                <a:gd name="adj1" fmla="val 163081"/>
              </a:avLst>
            </a:prstGeom>
            <a:noFill/>
            <a:ln w="38100" cap="flat" cmpd="sng">
              <a:solidFill>
                <a:srgbClr val="000000"/>
              </a:solidFill>
              <a:prstDash val="dash"/>
              <a:round/>
              <a:headEnd type="none" w="lg" len="lg"/>
              <a:tailEnd type="triangle" w="lg" len="lg"/>
            </a:ln>
          </p:spPr>
        </p:cxnSp>
      </p:grpSp>
      <p:grpSp>
        <p:nvGrpSpPr>
          <p:cNvPr id="141" name="Shape 141"/>
          <p:cNvGrpSpPr/>
          <p:nvPr/>
        </p:nvGrpSpPr>
        <p:grpSpPr>
          <a:xfrm>
            <a:off x="2486949" y="2600619"/>
            <a:ext cx="4214100" cy="1167900"/>
            <a:chOff x="2486949" y="2600619"/>
            <a:chExt cx="4214100" cy="1167900"/>
          </a:xfrm>
        </p:grpSpPr>
        <p:cxnSp>
          <p:nvCxnSpPr>
            <p:cNvPr id="142" name="Shape 142"/>
            <p:cNvCxnSpPr/>
            <p:nvPr/>
          </p:nvCxnSpPr>
          <p:spPr>
            <a:xfrm flipH="1">
              <a:off x="2486949" y="3042625"/>
              <a:ext cx="4214100" cy="442799"/>
            </a:xfrm>
            <a:prstGeom prst="straightConnector1">
              <a:avLst/>
            </a:prstGeom>
            <a:noFill/>
            <a:ln w="38100" cap="flat" cmpd="sng">
              <a:solidFill>
                <a:srgbClr val="000000"/>
              </a:solidFill>
              <a:prstDash val="solid"/>
              <a:round/>
              <a:headEnd type="none" w="lg" len="lg"/>
              <a:tailEnd type="triangle" w="lg" len="lg"/>
            </a:ln>
          </p:spPr>
        </p:cxnSp>
        <p:sp>
          <p:nvSpPr>
            <p:cNvPr id="143" name="Shape 143"/>
            <p:cNvSpPr txBox="1"/>
            <p:nvPr/>
          </p:nvSpPr>
          <p:spPr>
            <a:xfrm rot="-390802">
              <a:off x="3240610" y="2770151"/>
              <a:ext cx="3036096" cy="828836"/>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Instrumented</a:t>
              </a:r>
            </a:p>
            <a:p>
              <a:pPr lvl="0" algn="ctr" rtl="0">
                <a:spcBef>
                  <a:spcPts val="0"/>
                </a:spcBef>
                <a:buNone/>
              </a:pPr>
              <a:r>
                <a:rPr lang="en" sz="2400">
                  <a:latin typeface="Calibri"/>
                  <a:ea typeface="Calibri"/>
                  <a:cs typeface="Calibri"/>
                  <a:sym typeface="Calibri"/>
                </a:rPr>
                <a:t>Web page</a:t>
              </a:r>
            </a:p>
          </p:txBody>
        </p:sp>
      </p:grpSp>
      <p:sp>
        <p:nvSpPr>
          <p:cNvPr id="144" name="Shape 144"/>
          <p:cNvSpPr/>
          <p:nvPr/>
        </p:nvSpPr>
        <p:spPr>
          <a:xfrm rot="-522183">
            <a:off x="2348579" y="2415594"/>
            <a:ext cx="4819795" cy="2166313"/>
          </a:xfrm>
          <a:prstGeom prst="lef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3000">
                <a:latin typeface="Calibri"/>
                <a:ea typeface="Calibri"/>
                <a:cs typeface="Calibri"/>
                <a:sym typeface="Calibri"/>
              </a:rPr>
              <a:t>Every Web browser is a potential vantage point</a:t>
            </a:r>
          </a:p>
        </p:txBody>
      </p:sp>
      <p:grpSp>
        <p:nvGrpSpPr>
          <p:cNvPr id="145" name="Shape 145"/>
          <p:cNvGrpSpPr/>
          <p:nvPr/>
        </p:nvGrpSpPr>
        <p:grpSpPr>
          <a:xfrm rot="-562879">
            <a:off x="2302358" y="630675"/>
            <a:ext cx="3967697" cy="1186793"/>
            <a:chOff x="2015400" y="2188351"/>
            <a:chExt cx="3967800" cy="1186823"/>
          </a:xfrm>
        </p:grpSpPr>
        <p:cxnSp>
          <p:nvCxnSpPr>
            <p:cNvPr id="146" name="Shape 146"/>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147" name="Shape 147"/>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sp>
        <p:nvSpPr>
          <p:cNvPr id="148" name="Shape 148"/>
          <p:cNvSpPr/>
          <p:nvPr/>
        </p:nvSpPr>
        <p:spPr>
          <a:xfrm>
            <a:off x="440224" y="2902173"/>
            <a:ext cx="7805399" cy="2100600"/>
          </a:xfrm>
          <a:prstGeom prst="wedgeRoundRectCallout">
            <a:avLst>
              <a:gd name="adj1" fmla="val 46089"/>
              <a:gd name="adj2" fmla="val -101045"/>
              <a:gd name="adj3" fmla="val 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dirty="0">
                <a:latin typeface="Consolas"/>
                <a:ea typeface="Consolas"/>
                <a:cs typeface="Consolas"/>
                <a:sym typeface="Consolas"/>
              </a:rPr>
              <a:t>&lt;iframe</a:t>
            </a:r>
          </a:p>
          <a:p>
            <a:pPr lvl="0" rtl="0">
              <a:spcBef>
                <a:spcPts val="0"/>
              </a:spcBef>
              <a:buNone/>
            </a:pPr>
            <a:r>
              <a:rPr lang="en" sz="2400" dirty="0">
                <a:latin typeface="Consolas"/>
                <a:ea typeface="Consolas"/>
                <a:cs typeface="Consolas"/>
                <a:sym typeface="Consolas"/>
              </a:rPr>
              <a:t>  src="//</a:t>
            </a:r>
            <a:r>
              <a:rPr lang="en" sz="2400" dirty="0" smtClean="0">
                <a:latin typeface="Consolas"/>
                <a:ea typeface="Consolas"/>
                <a:cs typeface="Consolas"/>
                <a:sym typeface="Consolas"/>
              </a:rPr>
              <a:t>encore</a:t>
            </a:r>
            <a:r>
              <a:rPr lang="en-US" sz="2400" dirty="0" err="1" smtClean="0">
                <a:latin typeface="Consolas"/>
                <a:ea typeface="Consolas"/>
                <a:cs typeface="Consolas"/>
                <a:sym typeface="Consolas"/>
              </a:rPr>
              <a:t>enco.re</a:t>
            </a:r>
            <a:r>
              <a:rPr lang="en" sz="2400" dirty="0" smtClean="0">
                <a:latin typeface="Consolas"/>
                <a:ea typeface="Consolas"/>
                <a:cs typeface="Consolas"/>
                <a:sym typeface="Consolas"/>
              </a:rPr>
              <a:t>/task.html</a:t>
            </a:r>
            <a:r>
              <a:rPr lang="en" sz="2400" dirty="0">
                <a:latin typeface="Consolas"/>
                <a:ea typeface="Consolas"/>
                <a:cs typeface="Consolas"/>
                <a:sym typeface="Consolas"/>
              </a:rPr>
              <a:t>"</a:t>
            </a:r>
          </a:p>
          <a:p>
            <a:pPr lvl="0" rtl="0">
              <a:spcBef>
                <a:spcPts val="0"/>
              </a:spcBef>
              <a:buNone/>
            </a:pPr>
            <a:r>
              <a:rPr lang="en" sz="2400" dirty="0">
                <a:latin typeface="Consolas"/>
                <a:ea typeface="Consolas"/>
                <a:cs typeface="Consolas"/>
                <a:sym typeface="Consolas"/>
              </a:rPr>
              <a:t>  width="0" height="0"</a:t>
            </a:r>
          </a:p>
          <a:p>
            <a:pPr lvl="0" rtl="0">
              <a:spcBef>
                <a:spcPts val="0"/>
              </a:spcBef>
              <a:buNone/>
            </a:pPr>
            <a:r>
              <a:rPr lang="en" sz="2400" dirty="0">
                <a:latin typeface="Consolas"/>
                <a:ea typeface="Consolas"/>
                <a:cs typeface="Consolas"/>
                <a:sym typeface="Consolas"/>
              </a:rPr>
              <a:t>  style="display: none"&gt;</a:t>
            </a:r>
          </a:p>
          <a:p>
            <a:pPr lvl="0" rtl="0">
              <a:spcBef>
                <a:spcPts val="0"/>
              </a:spcBef>
              <a:buNone/>
            </a:pPr>
            <a:r>
              <a:rPr lang="en" sz="2400" dirty="0">
                <a:latin typeface="Consolas"/>
                <a:ea typeface="Consolas"/>
                <a:cs typeface="Consolas"/>
                <a:sym typeface="Consolas"/>
              </a:rPr>
              <a:t>&lt;/iframe&gt;</a:t>
            </a:r>
          </a:p>
        </p:txBody>
      </p:sp>
      <p:pic>
        <p:nvPicPr>
          <p:cNvPr id="38" name="Picture 37"/>
          <p:cNvPicPr>
            <a:picLocks noChangeAspect="1"/>
          </p:cNvPicPr>
          <p:nvPr/>
        </p:nvPicPr>
        <p:blipFill>
          <a:blip r:embed="rId8"/>
          <a:stretch>
            <a:fillRect/>
          </a:stretch>
        </p:blipFill>
        <p:spPr>
          <a:xfrm>
            <a:off x="8078234" y="0"/>
            <a:ext cx="1065766" cy="1470023"/>
          </a:xfrm>
          <a:prstGeom prst="rect">
            <a:avLst/>
          </a:prstGeom>
        </p:spPr>
      </p:pic>
    </p:spTree>
    <p:extLst>
      <p:ext uri="{BB962C8B-B14F-4D97-AF65-F5344CB8AC3E}">
        <p14:creationId xmlns:p14="http://schemas.microsoft.com/office/powerpoint/2010/main" val="32555315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Encore </a:t>
            </a:r>
            <a:r>
              <a:rPr lang="en-US" dirty="0" smtClean="0"/>
              <a:t>W</a:t>
            </a:r>
            <a:r>
              <a:rPr lang="en" dirty="0" smtClean="0"/>
              <a:t>orks</a:t>
            </a:r>
            <a:endParaRPr lang="en" dirty="0"/>
          </a:p>
        </p:txBody>
      </p:sp>
      <p:sp>
        <p:nvSpPr>
          <p:cNvPr id="228" name="Shape 228"/>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grpSp>
        <p:nvGrpSpPr>
          <p:cNvPr id="229" name="Shape 229"/>
          <p:cNvGrpSpPr/>
          <p:nvPr/>
        </p:nvGrpSpPr>
        <p:grpSpPr>
          <a:xfrm>
            <a:off x="5690593" y="331581"/>
            <a:ext cx="3414899" cy="1784096"/>
            <a:chOff x="5690825" y="889853"/>
            <a:chExt cx="3414899" cy="1784096"/>
          </a:xfrm>
        </p:grpSpPr>
        <p:pic>
          <p:nvPicPr>
            <p:cNvPr id="230" name="Shape 230"/>
            <p:cNvPicPr preferRelativeResize="0"/>
            <p:nvPr/>
          </p:nvPicPr>
          <p:blipFill rotWithShape="1">
            <a:blip r:embed="rId3">
              <a:alphaModFix/>
            </a:blip>
            <a:srcRect/>
            <a:stretch/>
          </p:blipFill>
          <p:spPr>
            <a:xfrm>
              <a:off x="6992425" y="1299828"/>
              <a:ext cx="756600" cy="907799"/>
            </a:xfrm>
            <a:prstGeom prst="rect">
              <a:avLst/>
            </a:prstGeom>
            <a:noFill/>
            <a:ln>
              <a:noFill/>
            </a:ln>
          </p:spPr>
        </p:pic>
        <p:sp>
          <p:nvSpPr>
            <p:cNvPr id="231" name="Shape 231"/>
            <p:cNvSpPr txBox="1"/>
            <p:nvPr/>
          </p:nvSpPr>
          <p:spPr>
            <a:xfrm>
              <a:off x="6169825" y="889853"/>
              <a:ext cx="24017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Origin Web site</a:t>
              </a:r>
            </a:p>
          </p:txBody>
        </p:sp>
        <p:sp>
          <p:nvSpPr>
            <p:cNvPr id="232" name="Shape 232"/>
            <p:cNvSpPr txBox="1"/>
            <p:nvPr/>
          </p:nvSpPr>
          <p:spPr>
            <a:xfrm>
              <a:off x="5690825" y="2207750"/>
              <a:ext cx="3414899" cy="466199"/>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dirty="0">
                  <a:solidFill>
                    <a:schemeClr val="dk1"/>
                  </a:solidFill>
                  <a:latin typeface="Calibri"/>
                  <a:ea typeface="Calibri"/>
                  <a:cs typeface="Calibri"/>
                  <a:sym typeface="Calibri"/>
                </a:rPr>
                <a:t>http</a:t>
              </a:r>
              <a:r>
                <a:rPr lang="en" sz="2400" b="0" i="0" u="none" strike="noStrike" cap="none" baseline="0" dirty="0" smtClean="0">
                  <a:solidFill>
                    <a:schemeClr val="dk1"/>
                  </a:solidFill>
                  <a:latin typeface="Calibri"/>
                  <a:ea typeface="Calibri"/>
                  <a:cs typeface="Calibri"/>
                  <a:sym typeface="Calibri"/>
                </a:rPr>
                <a:t>://</a:t>
              </a:r>
              <a:r>
                <a:rPr lang="en-US" sz="2400" b="0" i="0" u="none" strike="noStrike" cap="none" baseline="0" dirty="0" err="1" smtClean="0">
                  <a:solidFill>
                    <a:schemeClr val="dk1"/>
                  </a:solidFill>
                  <a:latin typeface="Calibri"/>
                  <a:ea typeface="Calibri"/>
                  <a:cs typeface="Calibri"/>
                  <a:sym typeface="Calibri"/>
                </a:rPr>
                <a:t>encoreenco.re</a:t>
              </a:r>
              <a:endParaRPr lang="en" sz="2400" dirty="0">
                <a:solidFill>
                  <a:schemeClr val="dk1"/>
                </a:solidFill>
                <a:latin typeface="Calibri"/>
                <a:ea typeface="Calibri"/>
                <a:cs typeface="Calibri"/>
                <a:sym typeface="Calibri"/>
              </a:endParaRPr>
            </a:p>
          </p:txBody>
        </p:sp>
      </p:grpSp>
      <p:grpSp>
        <p:nvGrpSpPr>
          <p:cNvPr id="233" name="Shape 233"/>
          <p:cNvGrpSpPr/>
          <p:nvPr/>
        </p:nvGrpSpPr>
        <p:grpSpPr>
          <a:xfrm>
            <a:off x="265271" y="1327852"/>
            <a:ext cx="2763599" cy="1906800"/>
            <a:chOff x="265503" y="1886125"/>
            <a:chExt cx="2763599" cy="1906800"/>
          </a:xfrm>
        </p:grpSpPr>
        <p:pic>
          <p:nvPicPr>
            <p:cNvPr id="234" name="Shape 234"/>
            <p:cNvPicPr preferRelativeResize="0"/>
            <p:nvPr/>
          </p:nvPicPr>
          <p:blipFill rotWithShape="1">
            <a:blip r:embed="rId4">
              <a:alphaModFix/>
            </a:blip>
            <a:srcRect/>
            <a:stretch/>
          </p:blipFill>
          <p:spPr>
            <a:xfrm>
              <a:off x="1301403" y="2308572"/>
              <a:ext cx="691799" cy="860700"/>
            </a:xfrm>
            <a:prstGeom prst="rect">
              <a:avLst/>
            </a:prstGeom>
            <a:noFill/>
            <a:ln>
              <a:noFill/>
            </a:ln>
          </p:spPr>
        </p:pic>
        <p:sp>
          <p:nvSpPr>
            <p:cNvPr id="235" name="Shape 235"/>
            <p:cNvSpPr txBox="1"/>
            <p:nvPr/>
          </p:nvSpPr>
          <p:spPr>
            <a:xfrm>
              <a:off x="541653" y="1886125"/>
              <a:ext cx="22113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Vantage point</a:t>
              </a:r>
            </a:p>
          </p:txBody>
        </p:sp>
        <p:sp>
          <p:nvSpPr>
            <p:cNvPr id="236" name="Shape 236"/>
            <p:cNvSpPr txBox="1"/>
            <p:nvPr/>
          </p:nvSpPr>
          <p:spPr>
            <a:xfrm>
              <a:off x="265503" y="3169525"/>
              <a:ext cx="2763599" cy="6234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Web browser</a:t>
              </a:r>
            </a:p>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in </a:t>
              </a:r>
              <a:r>
                <a:rPr lang="en" sz="2400">
                  <a:solidFill>
                    <a:schemeClr val="dk1"/>
                  </a:solidFill>
                  <a:latin typeface="Calibri"/>
                  <a:ea typeface="Calibri"/>
                  <a:cs typeface="Calibri"/>
                  <a:sym typeface="Calibri"/>
                </a:rPr>
                <a:t>Iran</a:t>
              </a:r>
            </a:p>
          </p:txBody>
        </p:sp>
      </p:grpSp>
      <p:grpSp>
        <p:nvGrpSpPr>
          <p:cNvPr id="237" name="Shape 237"/>
          <p:cNvGrpSpPr/>
          <p:nvPr/>
        </p:nvGrpSpPr>
        <p:grpSpPr>
          <a:xfrm>
            <a:off x="5690593" y="2594003"/>
            <a:ext cx="3098099" cy="1617125"/>
            <a:chOff x="5690825" y="3152275"/>
            <a:chExt cx="3098099" cy="1617125"/>
          </a:xfrm>
        </p:grpSpPr>
        <p:pic>
          <p:nvPicPr>
            <p:cNvPr id="238" name="Shape 238"/>
            <p:cNvPicPr preferRelativeResize="0"/>
            <p:nvPr/>
          </p:nvPicPr>
          <p:blipFill rotWithShape="1">
            <a:blip r:embed="rId3">
              <a:alphaModFix/>
            </a:blip>
            <a:srcRect/>
            <a:stretch/>
          </p:blipFill>
          <p:spPr>
            <a:xfrm>
              <a:off x="6861575" y="3574724"/>
              <a:ext cx="756600" cy="907799"/>
            </a:xfrm>
            <a:prstGeom prst="rect">
              <a:avLst/>
            </a:prstGeom>
            <a:noFill/>
            <a:ln>
              <a:noFill/>
            </a:ln>
          </p:spPr>
        </p:pic>
        <p:sp>
          <p:nvSpPr>
            <p:cNvPr id="239" name="Shape 239"/>
            <p:cNvSpPr txBox="1"/>
            <p:nvPr/>
          </p:nvSpPr>
          <p:spPr>
            <a:xfrm>
              <a:off x="5763875" y="3152275"/>
              <a:ext cx="29520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Measurement target</a:t>
              </a:r>
            </a:p>
          </p:txBody>
        </p:sp>
        <p:sp>
          <p:nvSpPr>
            <p:cNvPr id="240" name="Shape 240"/>
            <p:cNvSpPr txBox="1"/>
            <p:nvPr/>
          </p:nvSpPr>
          <p:spPr>
            <a:xfrm>
              <a:off x="5690825" y="4423200"/>
              <a:ext cx="30980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.com</a:t>
              </a:r>
            </a:p>
          </p:txBody>
        </p:sp>
      </p:grpSp>
      <p:sp>
        <p:nvSpPr>
          <p:cNvPr id="241" name="Shape 241"/>
          <p:cNvSpPr/>
          <p:nvPr/>
        </p:nvSpPr>
        <p:spPr>
          <a:xfrm>
            <a:off x="2984094" y="1264971"/>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42" name="Shape 242"/>
          <p:cNvGrpSpPr/>
          <p:nvPr/>
        </p:nvGrpSpPr>
        <p:grpSpPr>
          <a:xfrm>
            <a:off x="2616081" y="2210373"/>
            <a:ext cx="3645300" cy="1424966"/>
            <a:chOff x="2616315" y="2768645"/>
            <a:chExt cx="3645300" cy="1424966"/>
          </a:xfrm>
        </p:grpSpPr>
        <p:cxnSp>
          <p:nvCxnSpPr>
            <p:cNvPr id="243" name="Shape 243"/>
            <p:cNvCxnSpPr/>
            <p:nvPr/>
          </p:nvCxnSpPr>
          <p:spPr>
            <a:xfrm>
              <a:off x="2616315" y="3125912"/>
              <a:ext cx="3645300" cy="1067699"/>
            </a:xfrm>
            <a:prstGeom prst="straightConnector1">
              <a:avLst/>
            </a:prstGeom>
            <a:noFill/>
            <a:ln w="38100" cap="flat" cmpd="sng">
              <a:solidFill>
                <a:schemeClr val="dk1"/>
              </a:solidFill>
              <a:prstDash val="solid"/>
              <a:miter/>
              <a:headEnd type="none" w="med" len="med"/>
              <a:tailEnd type="triangle" w="lg" len="lg"/>
            </a:ln>
          </p:spPr>
        </p:cxnSp>
        <p:sp>
          <p:nvSpPr>
            <p:cNvPr id="244" name="Shape 244"/>
            <p:cNvSpPr txBox="1"/>
            <p:nvPr/>
          </p:nvSpPr>
          <p:spPr>
            <a:xfrm rot="963277">
              <a:off x="2805485" y="3097835"/>
              <a:ext cx="2421231" cy="28512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a:solidFill>
                    <a:schemeClr val="dk1"/>
                  </a:solidFill>
                  <a:latin typeface="Calibri"/>
                  <a:ea typeface="Calibri"/>
                  <a:cs typeface="Calibri"/>
                  <a:sym typeface="Calibri"/>
                </a:rPr>
                <a:t>Cross-origin</a:t>
              </a:r>
            </a:p>
            <a:p>
              <a:pPr marL="0" marR="0" lvl="0" indent="0" algn="ctr" rtl="0">
                <a:spcBef>
                  <a:spcPts val="0"/>
                </a:spcBef>
                <a:buSzPct val="25000"/>
                <a:buNone/>
              </a:pPr>
              <a:r>
                <a:rPr lang="en" sz="2400">
                  <a:solidFill>
                    <a:schemeClr val="dk1"/>
                  </a:solidFill>
                  <a:latin typeface="Calibri"/>
                  <a:ea typeface="Calibri"/>
                  <a:cs typeface="Calibri"/>
                  <a:sym typeface="Calibri"/>
                </a:rPr>
                <a:t>GET /favicon.ico</a:t>
              </a:r>
            </a:p>
          </p:txBody>
        </p:sp>
      </p:grpSp>
      <p:grpSp>
        <p:nvGrpSpPr>
          <p:cNvPr id="245" name="Shape 245"/>
          <p:cNvGrpSpPr/>
          <p:nvPr/>
        </p:nvGrpSpPr>
        <p:grpSpPr>
          <a:xfrm>
            <a:off x="2470540" y="834950"/>
            <a:ext cx="4071000" cy="1902600"/>
            <a:chOff x="2470774" y="1393223"/>
            <a:chExt cx="4071000" cy="1902600"/>
          </a:xfrm>
        </p:grpSpPr>
        <p:cxnSp>
          <p:nvCxnSpPr>
            <p:cNvPr id="246" name="Shape 246"/>
            <p:cNvCxnSpPr/>
            <p:nvPr/>
          </p:nvCxnSpPr>
          <p:spPr>
            <a:xfrm flipH="1">
              <a:off x="2568964" y="1790991"/>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47" name="Shape 247"/>
            <p:cNvSpPr txBox="1"/>
            <p:nvPr/>
          </p:nvSpPr>
          <p:spPr>
            <a:xfrm rot="-977631">
              <a:off x="2504056" y="1938719"/>
              <a:ext cx="4004436" cy="811608"/>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“Can you access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com</a:t>
              </a:r>
              <a:r>
                <a:rPr lang="en" sz="2400" b="0" i="0" u="none" strike="noStrike" cap="none" baseline="0">
                  <a:solidFill>
                    <a:schemeClr val="dk1"/>
                  </a:solidFill>
                  <a:latin typeface="Calibri"/>
                  <a:ea typeface="Calibri"/>
                  <a:cs typeface="Calibri"/>
                  <a:sym typeface="Calibri"/>
                </a:rPr>
                <a:t>?”</a:t>
              </a:r>
            </a:p>
          </p:txBody>
        </p:sp>
      </p:grpSp>
      <p:grpSp>
        <p:nvGrpSpPr>
          <p:cNvPr id="248" name="Shape 248"/>
          <p:cNvGrpSpPr/>
          <p:nvPr/>
        </p:nvGrpSpPr>
        <p:grpSpPr>
          <a:xfrm>
            <a:off x="4897232" y="2945781"/>
            <a:ext cx="1208475" cy="919171"/>
            <a:chOff x="2160059" y="4507480"/>
            <a:chExt cx="1611300" cy="1225562"/>
          </a:xfrm>
        </p:grpSpPr>
        <p:pic>
          <p:nvPicPr>
            <p:cNvPr id="249" name="Shape 249"/>
            <p:cNvPicPr preferRelativeResize="0"/>
            <p:nvPr/>
          </p:nvPicPr>
          <p:blipFill rotWithShape="1">
            <a:blip r:embed="rId5">
              <a:alphaModFix/>
            </a:blip>
            <a:srcRect/>
            <a:stretch/>
          </p:blipFill>
          <p:spPr>
            <a:xfrm>
              <a:off x="2334609" y="4507480"/>
              <a:ext cx="1058999" cy="838199"/>
            </a:xfrm>
            <a:prstGeom prst="rect">
              <a:avLst/>
            </a:prstGeom>
            <a:noFill/>
            <a:ln>
              <a:noFill/>
            </a:ln>
          </p:spPr>
        </p:pic>
        <p:sp>
          <p:nvSpPr>
            <p:cNvPr id="250" name="Shape 250"/>
            <p:cNvSpPr txBox="1"/>
            <p:nvPr/>
          </p:nvSpPr>
          <p:spPr>
            <a:xfrm>
              <a:off x="2160059" y="5271343"/>
              <a:ext cx="1611300" cy="461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400" b="0" i="0" u="none" strike="noStrike" cap="none" baseline="0">
                  <a:solidFill>
                    <a:schemeClr val="dk1"/>
                  </a:solidFill>
                  <a:latin typeface="Calibri"/>
                  <a:ea typeface="Calibri"/>
                  <a:cs typeface="Calibri"/>
                  <a:sym typeface="Calibri"/>
                </a:rPr>
                <a:t>Censor</a:t>
              </a:r>
            </a:p>
          </p:txBody>
        </p:sp>
      </p:grpSp>
      <p:grpSp>
        <p:nvGrpSpPr>
          <p:cNvPr id="251" name="Shape 251"/>
          <p:cNvGrpSpPr/>
          <p:nvPr/>
        </p:nvGrpSpPr>
        <p:grpSpPr>
          <a:xfrm>
            <a:off x="2504459" y="876260"/>
            <a:ext cx="3822899" cy="1119899"/>
            <a:chOff x="2504691" y="1487017"/>
            <a:chExt cx="3822899" cy="1119899"/>
          </a:xfrm>
        </p:grpSpPr>
        <p:cxnSp>
          <p:nvCxnSpPr>
            <p:cNvPr id="252" name="Shape 252"/>
            <p:cNvCxnSpPr/>
            <p:nvPr/>
          </p:nvCxnSpPr>
          <p:spPr>
            <a:xfrm rot="10800000" flipH="1">
              <a:off x="2504691" y="1487017"/>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53" name="Shape 253"/>
            <p:cNvSpPr txBox="1"/>
            <p:nvPr/>
          </p:nvSpPr>
          <p:spPr>
            <a:xfrm rot="-977889">
              <a:off x="3478480" y="1721634"/>
              <a:ext cx="1178040" cy="277212"/>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onsolas"/>
                  <a:ea typeface="Consolas"/>
                  <a:cs typeface="Consolas"/>
                  <a:sym typeface="Consolas"/>
                </a:rPr>
                <a:t>GET /</a:t>
              </a:r>
            </a:p>
          </p:txBody>
        </p:sp>
      </p:grpSp>
      <p:grpSp>
        <p:nvGrpSpPr>
          <p:cNvPr id="254" name="Shape 254"/>
          <p:cNvGrpSpPr/>
          <p:nvPr/>
        </p:nvGrpSpPr>
        <p:grpSpPr>
          <a:xfrm>
            <a:off x="1217995" y="2127759"/>
            <a:ext cx="3923134" cy="1842299"/>
            <a:chOff x="1229505" y="2646629"/>
            <a:chExt cx="3923134" cy="1842299"/>
          </a:xfrm>
        </p:grpSpPr>
        <p:sp>
          <p:nvSpPr>
            <p:cNvPr id="255" name="Shape 255"/>
            <p:cNvSpPr txBox="1"/>
            <p:nvPr/>
          </p:nvSpPr>
          <p:spPr>
            <a:xfrm>
              <a:off x="1229505" y="3875735"/>
              <a:ext cx="1263899" cy="466199"/>
            </a:xfrm>
            <a:prstGeom prst="rect">
              <a:avLst/>
            </a:prstGeom>
            <a:noFill/>
            <a:ln>
              <a:noFill/>
            </a:ln>
          </p:spPr>
          <p:txBody>
            <a:bodyPr lIns="91425" tIns="91425" rIns="91425" bIns="91425" anchor="t" anchorCtr="0">
              <a:noAutofit/>
            </a:bodyPr>
            <a:lstStyle/>
            <a:p>
              <a:pPr lvl="0" rtl="0">
                <a:spcBef>
                  <a:spcPts val="0"/>
                </a:spcBef>
                <a:buNone/>
              </a:pPr>
              <a:r>
                <a:rPr lang="en" sz="3600">
                  <a:latin typeface="Calibri"/>
                  <a:ea typeface="Calibri"/>
                  <a:cs typeface="Calibri"/>
                  <a:sym typeface="Calibri"/>
                </a:rPr>
                <a:t>How?</a:t>
              </a:r>
            </a:p>
          </p:txBody>
        </p:sp>
        <p:grpSp>
          <p:nvGrpSpPr>
            <p:cNvPr id="256" name="Shape 256"/>
            <p:cNvGrpSpPr/>
            <p:nvPr/>
          </p:nvGrpSpPr>
          <p:grpSpPr>
            <a:xfrm>
              <a:off x="2463330" y="2646629"/>
              <a:ext cx="2689310" cy="1842299"/>
              <a:chOff x="2558930" y="2641190"/>
              <a:chExt cx="2689310" cy="1842299"/>
            </a:xfrm>
          </p:grpSpPr>
          <p:cxnSp>
            <p:nvCxnSpPr>
              <p:cNvPr id="257" name="Shape 257"/>
              <p:cNvCxnSpPr>
                <a:endCxn id="258" idx="3"/>
              </p:cNvCxnSpPr>
              <p:nvPr/>
            </p:nvCxnSpPr>
            <p:spPr>
              <a:xfrm rot="10800000" flipH="1">
                <a:off x="2558930" y="3835248"/>
                <a:ext cx="616200" cy="333300"/>
              </a:xfrm>
              <a:prstGeom prst="straightConnector1">
                <a:avLst/>
              </a:prstGeom>
              <a:noFill/>
              <a:ln w="76200" cap="flat" cmpd="sng">
                <a:solidFill>
                  <a:srgbClr val="FF0000"/>
                </a:solidFill>
                <a:prstDash val="solid"/>
                <a:round/>
                <a:headEnd type="none" w="lg" len="lg"/>
                <a:tailEnd type="none" w="lg" len="lg"/>
              </a:ln>
            </p:spPr>
          </p:cxnSp>
          <p:sp>
            <p:nvSpPr>
              <p:cNvPr id="258" name="Shape 258"/>
              <p:cNvSpPr/>
              <p:nvPr/>
            </p:nvSpPr>
            <p:spPr>
              <a:xfrm rot="859993">
                <a:off x="2952893" y="2887766"/>
                <a:ext cx="2161894" cy="1349147"/>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grpSp>
      <p:sp>
        <p:nvSpPr>
          <p:cNvPr id="34" name="TextBox 33"/>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Burnett, Sam, and Nick Feamster. "Encore: Lightweight measurement of web censorship with cross-origin requests." </a:t>
            </a:r>
            <a:r>
              <a:rPr lang="en-US" sz="1400" i="1" dirty="0"/>
              <a:t>ACM </a:t>
            </a:r>
            <a:r>
              <a:rPr lang="en-US" sz="1400" i="1" dirty="0" smtClean="0"/>
              <a:t>SIGCOMM. </a:t>
            </a:r>
            <a:r>
              <a:rPr lang="en-US" sz="1400" dirty="0" smtClean="0"/>
              <a:t>2015</a:t>
            </a:r>
            <a:endParaRPr lang="en-US" sz="1400" b="1" dirty="0">
              <a:solidFill>
                <a:srgbClr val="FF0000"/>
              </a:solidFill>
            </a:endParaRPr>
          </a:p>
        </p:txBody>
      </p:sp>
    </p:spTree>
    <p:extLst>
      <p:ext uri="{BB962C8B-B14F-4D97-AF65-F5344CB8AC3E}">
        <p14:creationId xmlns:p14="http://schemas.microsoft.com/office/powerpoint/2010/main" val="2815881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S</a:t>
            </a:r>
            <a:r>
              <a:rPr lang="en" dirty="0" smtClean="0"/>
              <a:t>ame-</a:t>
            </a:r>
            <a:r>
              <a:rPr lang="en-US" dirty="0" smtClean="0"/>
              <a:t>O</a:t>
            </a:r>
            <a:r>
              <a:rPr lang="en" dirty="0" smtClean="0"/>
              <a:t>rigin </a:t>
            </a:r>
            <a:r>
              <a:rPr lang="en-US" dirty="0" smtClean="0"/>
              <a:t>P</a:t>
            </a:r>
            <a:r>
              <a:rPr lang="en" dirty="0" smtClean="0"/>
              <a:t>olicy</a:t>
            </a:r>
            <a:endParaRPr lang="en" dirty="0"/>
          </a:p>
        </p:txBody>
      </p:sp>
      <p:sp>
        <p:nvSpPr>
          <p:cNvPr id="264" name="Shape 264"/>
          <p:cNvSpPr txBox="1">
            <a:spLocks noGrp="1"/>
          </p:cNvSpPr>
          <p:nvPr>
            <p:ph type="body" idx="1"/>
          </p:nvPr>
        </p:nvSpPr>
        <p:spPr>
          <a:xfrm>
            <a:off x="457200" y="1200151"/>
            <a:ext cx="8229600" cy="3725699"/>
          </a:xfrm>
          <a:prstGeom prst="rect">
            <a:avLst/>
          </a:prstGeom>
        </p:spPr>
        <p:txBody>
          <a:bodyPr lIns="91425" tIns="91425" rIns="91425" bIns="91425" anchor="t" anchorCtr="0">
            <a:noAutofit/>
          </a:bodyPr>
          <a:lstStyle/>
          <a:p>
            <a:pPr marL="342900" indent="-342900" rtl="0">
              <a:spcBef>
                <a:spcPts val="0"/>
              </a:spcBef>
              <a:buFont typeface="Arial"/>
              <a:buChar char="•"/>
            </a:pPr>
            <a:r>
              <a:rPr lang="en" dirty="0"/>
              <a:t>An </a:t>
            </a:r>
            <a:r>
              <a:rPr lang="en" i="1" dirty="0"/>
              <a:t>origin</a:t>
            </a:r>
            <a:r>
              <a:rPr lang="en" dirty="0"/>
              <a:t> is a tuple: (protocol, hostname, port)</a:t>
            </a:r>
          </a:p>
          <a:p>
            <a:pPr marL="342900" indent="-342900" rtl="0">
              <a:spcBef>
                <a:spcPts val="0"/>
              </a:spcBef>
              <a:buFont typeface="Arial"/>
              <a:buChar char="•"/>
            </a:pPr>
            <a:r>
              <a:rPr lang="en" u="sng" dirty="0">
                <a:solidFill>
                  <a:schemeClr val="hlink"/>
                </a:solidFill>
                <a:hlinkClick r:id="rId3"/>
              </a:rPr>
              <a:t>https://twitter.com</a:t>
            </a:r>
            <a:r>
              <a:rPr lang="en" dirty="0"/>
              <a:t> → (https, twitter.com, 443</a:t>
            </a:r>
            <a:r>
              <a:rPr lang="en" dirty="0" smtClean="0"/>
              <a:t>)</a:t>
            </a:r>
            <a:endParaRPr dirty="0"/>
          </a:p>
          <a:p>
            <a:pPr marL="342900" indent="-342900" rtl="0">
              <a:spcBef>
                <a:spcPts val="0"/>
              </a:spcBef>
              <a:buFont typeface="Arial"/>
              <a:buChar char="•"/>
            </a:pPr>
            <a:r>
              <a:rPr lang="en" dirty="0"/>
              <a:t>Browsers prevent cross-origin data reads:</a:t>
            </a:r>
          </a:p>
          <a:p>
            <a:pPr marL="571500" lvl="0" indent="-342900" rtl="0">
              <a:spcBef>
                <a:spcPts val="0"/>
              </a:spcBef>
              <a:buFont typeface="Arial"/>
              <a:buChar char="•"/>
            </a:pPr>
            <a:r>
              <a:rPr lang="en" dirty="0"/>
              <a:t>AJAX requests</a:t>
            </a:r>
          </a:p>
          <a:p>
            <a:pPr marL="571500" lvl="0" indent="-342900" rtl="0">
              <a:spcBef>
                <a:spcPts val="0"/>
              </a:spcBef>
              <a:buFont typeface="Arial"/>
              <a:buChar char="•"/>
            </a:pPr>
            <a:r>
              <a:rPr lang="en" dirty="0"/>
              <a:t>Inspection of iframe contents</a:t>
            </a:r>
          </a:p>
          <a:p>
            <a:pPr marL="571500" lvl="0" indent="-342900" rtl="0">
              <a:spcBef>
                <a:spcPts val="0"/>
              </a:spcBef>
              <a:buFont typeface="Arial"/>
              <a:buChar char="•"/>
            </a:pPr>
            <a:r>
              <a:rPr lang="en" dirty="0"/>
              <a:t>Cookies and local storage</a:t>
            </a:r>
          </a:p>
        </p:txBody>
      </p:sp>
      <p:sp>
        <p:nvSpPr>
          <p:cNvPr id="265" name="Shape 265"/>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18</a:t>
            </a:fld>
            <a:endParaRPr lang="en"/>
          </a:p>
        </p:txBody>
      </p:sp>
    </p:spTree>
    <p:extLst>
      <p:ext uri="{BB962C8B-B14F-4D97-AF65-F5344CB8AC3E}">
        <p14:creationId xmlns:p14="http://schemas.microsoft.com/office/powerpoint/2010/main" val="4087162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sz="3600" dirty="0"/>
              <a:t>Encore </a:t>
            </a:r>
            <a:r>
              <a:rPr lang="en-US" sz="3600" dirty="0" smtClean="0"/>
              <a:t>D</a:t>
            </a:r>
            <a:r>
              <a:rPr lang="en" sz="3600" dirty="0" smtClean="0"/>
              <a:t>oesn’t </a:t>
            </a:r>
            <a:r>
              <a:rPr lang="en-US" sz="3600" dirty="0"/>
              <a:t>N</a:t>
            </a:r>
            <a:r>
              <a:rPr lang="en" sz="3600" dirty="0" smtClean="0"/>
              <a:t>eed </a:t>
            </a:r>
            <a:r>
              <a:rPr lang="en" sz="3600" dirty="0"/>
              <a:t>to </a:t>
            </a:r>
            <a:r>
              <a:rPr lang="en-US" sz="3600" dirty="0" smtClean="0"/>
              <a:t>R</a:t>
            </a:r>
            <a:r>
              <a:rPr lang="en" sz="3600" dirty="0" smtClean="0"/>
              <a:t>ead </a:t>
            </a:r>
            <a:r>
              <a:rPr lang="en-US" sz="3600" dirty="0"/>
              <a:t>D</a:t>
            </a:r>
            <a:r>
              <a:rPr lang="en" sz="3600" dirty="0" smtClean="0"/>
              <a:t>ata</a:t>
            </a:r>
            <a:endParaRPr lang="en" sz="3600" dirty="0"/>
          </a:p>
        </p:txBody>
      </p:sp>
      <p:sp>
        <p:nvSpPr>
          <p:cNvPr id="271" name="Shape 271"/>
          <p:cNvSpPr txBox="1">
            <a:spLocks noGrp="1"/>
          </p:cNvSpPr>
          <p:nvPr>
            <p:ph type="body" idx="1"/>
          </p:nvPr>
        </p:nvSpPr>
        <p:spPr>
          <a:xfrm>
            <a:off x="457200" y="1200151"/>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It only needs to know whether a URL loaded.</a:t>
            </a:r>
          </a:p>
          <a:p>
            <a:pPr marL="571500" lvl="0" indent="-342900" rtl="0">
              <a:spcBef>
                <a:spcPts val="0"/>
              </a:spcBef>
              <a:buFont typeface="Arial"/>
              <a:buChar char="•"/>
            </a:pPr>
            <a:r>
              <a:rPr lang="en" dirty="0"/>
              <a:t>Restrictions on resource embedding are looser</a:t>
            </a:r>
            <a:r>
              <a:rPr lang="en" dirty="0" smtClean="0"/>
              <a:t>.</a:t>
            </a:r>
            <a:endParaRPr lang="en-US" dirty="0" smtClean="0"/>
          </a:p>
          <a:p>
            <a:pPr marL="571500" lvl="0" indent="-342900" rtl="0">
              <a:spcBef>
                <a:spcPts val="0"/>
              </a:spcBef>
              <a:buFont typeface="Arial"/>
              <a:buChar char="•"/>
            </a:pPr>
            <a:endParaRPr dirty="0"/>
          </a:p>
          <a:p>
            <a:pPr marL="342900" lvl="0" indent="-342900" rtl="0">
              <a:spcBef>
                <a:spcPts val="0"/>
              </a:spcBef>
              <a:buFont typeface="Arial"/>
              <a:buChar char="•"/>
            </a:pPr>
            <a:r>
              <a:rPr lang="en" dirty="0"/>
              <a:t>Examples:</a:t>
            </a:r>
          </a:p>
          <a:p>
            <a:pPr marL="571500" lvl="0" indent="-342900" rtl="0">
              <a:spcBef>
                <a:spcPts val="0"/>
              </a:spcBef>
              <a:buFont typeface="Arial"/>
              <a:buChar char="•"/>
            </a:pPr>
            <a:r>
              <a:rPr lang="en" dirty="0"/>
              <a:t>Images with </a:t>
            </a:r>
            <a:r>
              <a:rPr lang="en" dirty="0">
                <a:latin typeface="Consolas"/>
                <a:ea typeface="Consolas"/>
                <a:cs typeface="Consolas"/>
                <a:sym typeface="Consolas"/>
              </a:rPr>
              <a:t>&lt;img&gt;</a:t>
            </a:r>
          </a:p>
          <a:p>
            <a:pPr marL="571500" lvl="0" indent="-342900" rtl="0">
              <a:spcBef>
                <a:spcPts val="0"/>
              </a:spcBef>
              <a:buFont typeface="Arial"/>
              <a:buChar char="•"/>
            </a:pPr>
            <a:r>
              <a:rPr lang="en" dirty="0"/>
              <a:t>Style sheets with </a:t>
            </a:r>
            <a:r>
              <a:rPr lang="en" dirty="0">
                <a:latin typeface="Consolas"/>
                <a:ea typeface="Consolas"/>
                <a:cs typeface="Consolas"/>
                <a:sym typeface="Consolas"/>
              </a:rPr>
              <a:t>&lt;style&gt;</a:t>
            </a:r>
          </a:p>
          <a:p>
            <a:pPr marL="571500" lvl="0" indent="-342900" rtl="0">
              <a:spcBef>
                <a:spcPts val="0"/>
              </a:spcBef>
              <a:buFont typeface="Arial"/>
              <a:buChar char="•"/>
            </a:pPr>
            <a:r>
              <a:rPr lang="en" dirty="0"/>
              <a:t>Arbitrary content with </a:t>
            </a:r>
            <a:r>
              <a:rPr lang="en" dirty="0">
                <a:latin typeface="Consolas"/>
                <a:ea typeface="Consolas"/>
                <a:cs typeface="Consolas"/>
                <a:sym typeface="Consolas"/>
              </a:rPr>
              <a:t>&lt;iframe&gt;</a:t>
            </a:r>
          </a:p>
        </p:txBody>
      </p:sp>
      <p:sp>
        <p:nvSpPr>
          <p:cNvPr id="272" name="Shape 272"/>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Tree>
    <p:extLst>
      <p:ext uri="{BB962C8B-B14F-4D97-AF65-F5344CB8AC3E}">
        <p14:creationId xmlns:p14="http://schemas.microsoft.com/office/powerpoint/2010/main" val="10616430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Online </a:t>
            </a:r>
            <a:r>
              <a:rPr lang="en-US" dirty="0" smtClean="0"/>
              <a:t>Communication</a:t>
            </a:r>
            <a:endParaRPr lang="en-US" dirty="0"/>
          </a:p>
        </p:txBody>
      </p:sp>
      <p:sp>
        <p:nvSpPr>
          <p:cNvPr id="3" name="Content Placeholder 2"/>
          <p:cNvSpPr>
            <a:spLocks noGrp="1"/>
          </p:cNvSpPr>
          <p:nvPr>
            <p:ph idx="1"/>
          </p:nvPr>
        </p:nvSpPr>
        <p:spPr>
          <a:xfrm>
            <a:off x="447579" y="1017352"/>
            <a:ext cx="8229600" cy="3394472"/>
          </a:xfrm>
        </p:spPr>
        <p:txBody>
          <a:bodyPr/>
          <a:lstStyle/>
          <a:p>
            <a:r>
              <a:rPr lang="en-US" b="1" dirty="0" smtClean="0"/>
              <a:t>Controlling </a:t>
            </a:r>
            <a:r>
              <a:rPr lang="en-US" b="1" dirty="0" smtClean="0">
                <a:solidFill>
                  <a:srgbClr val="FF0000"/>
                </a:solidFill>
              </a:rPr>
              <a:t>Protocols</a:t>
            </a:r>
            <a:r>
              <a:rPr lang="en-US" b="1" dirty="0" smtClean="0"/>
              <a:t/>
            </a:r>
            <a:br>
              <a:rPr lang="en-US" b="1" dirty="0" smtClean="0"/>
            </a:br>
            <a:r>
              <a:rPr lang="en-US" dirty="0" smtClean="0"/>
              <a:t>Filtering </a:t>
            </a:r>
            <a:r>
              <a:rPr lang="en-US" dirty="0" smtClean="0"/>
              <a:t>and manipulation of Internet </a:t>
            </a:r>
            <a:r>
              <a:rPr lang="en-US" b="1" dirty="0" smtClean="0"/>
              <a:t>protocols</a:t>
            </a:r>
          </a:p>
          <a:p>
            <a:pPr lvl="1"/>
            <a:r>
              <a:rPr lang="en-US" dirty="0" smtClean="0"/>
              <a:t>HTTP, TCP/IP, DNS</a:t>
            </a:r>
          </a:p>
          <a:p>
            <a:pPr lvl="1"/>
            <a:r>
              <a:rPr lang="en-US" dirty="0" smtClean="0">
                <a:solidFill>
                  <a:srgbClr val="BFBFBF"/>
                </a:solidFill>
              </a:rPr>
              <a:t>Circumvention tools (e.g., Tor)</a:t>
            </a:r>
            <a:endParaRPr lang="en-US" dirty="0">
              <a:solidFill>
                <a:srgbClr val="BFBFBF"/>
              </a:solidFill>
            </a:endParaRPr>
          </a:p>
          <a:p>
            <a:r>
              <a:rPr lang="en-US" b="1" dirty="0" smtClean="0"/>
              <a:t>Controlling </a:t>
            </a:r>
            <a:r>
              <a:rPr lang="en-US" b="1" dirty="0" smtClean="0">
                <a:solidFill>
                  <a:srgbClr val="FF0000"/>
                </a:solidFill>
              </a:rPr>
              <a:t>Attention</a:t>
            </a:r>
            <a:r>
              <a:rPr lang="en-US" b="1" dirty="0" smtClean="0"/>
              <a:t/>
            </a:r>
            <a:br>
              <a:rPr lang="en-US" b="1" dirty="0" smtClean="0"/>
            </a:br>
            <a:r>
              <a:rPr lang="en-US" dirty="0" smtClean="0"/>
              <a:t>Filtering </a:t>
            </a:r>
            <a:r>
              <a:rPr lang="en-US" dirty="0" smtClean="0"/>
              <a:t>and manipulation on Internet </a:t>
            </a:r>
            <a:r>
              <a:rPr lang="en-US" b="1" dirty="0" smtClean="0"/>
              <a:t>platforms</a:t>
            </a:r>
          </a:p>
          <a:p>
            <a:pPr lvl="1"/>
            <a:r>
              <a:rPr lang="en-US" dirty="0" smtClean="0"/>
              <a:t>Filter bubbles</a:t>
            </a:r>
          </a:p>
          <a:p>
            <a:pPr lvl="1"/>
            <a:r>
              <a:rPr lang="en-US" dirty="0" smtClean="0"/>
              <a:t>Personalization (and attacks)</a:t>
            </a:r>
          </a:p>
          <a:p>
            <a:pPr lvl="1"/>
            <a:r>
              <a:rPr lang="en-US" dirty="0" smtClean="0"/>
              <a:t>Automated filtering</a:t>
            </a:r>
            <a:endParaRPr lang="en-US" dirty="0"/>
          </a:p>
        </p:txBody>
      </p:sp>
    </p:spTree>
    <p:extLst>
      <p:ext uri="{BB962C8B-B14F-4D97-AF65-F5344CB8AC3E}">
        <p14:creationId xmlns:p14="http://schemas.microsoft.com/office/powerpoint/2010/main" val="266640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56964" y="88425"/>
            <a:ext cx="8072637" cy="857400"/>
          </a:xfrm>
          <a:prstGeom prst="rect">
            <a:avLst/>
          </a:prstGeom>
        </p:spPr>
        <p:txBody>
          <a:bodyPr lIns="91425" tIns="91425" rIns="91425" bIns="91425" anchor="b" anchorCtr="0">
            <a:noAutofit/>
          </a:bodyPr>
          <a:lstStyle/>
          <a:p>
            <a:pPr>
              <a:spcBef>
                <a:spcPts val="0"/>
              </a:spcBef>
              <a:buNone/>
            </a:pPr>
            <a:r>
              <a:rPr lang="en-US" sz="3200" dirty="0" smtClean="0"/>
              <a:t>Ways </a:t>
            </a:r>
            <a:r>
              <a:rPr lang="en" sz="3200" dirty="0" smtClean="0"/>
              <a:t>to </a:t>
            </a:r>
            <a:r>
              <a:rPr lang="en-US" sz="3200" dirty="0" smtClean="0"/>
              <a:t>C</a:t>
            </a:r>
            <a:r>
              <a:rPr lang="en" sz="3200" dirty="0" smtClean="0"/>
              <a:t>ensor </a:t>
            </a:r>
            <a:r>
              <a:rPr lang="en" sz="3200" dirty="0"/>
              <a:t>Twitter</a:t>
            </a:r>
          </a:p>
        </p:txBody>
      </p:sp>
      <p:sp>
        <p:nvSpPr>
          <p:cNvPr id="175" name="Shape 175"/>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20</a:t>
            </a:fld>
            <a:endParaRPr lang="en"/>
          </a:p>
        </p:txBody>
      </p:sp>
      <p:sp>
        <p:nvSpPr>
          <p:cNvPr id="176" name="Shape 176"/>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177" name="Shape 177"/>
          <p:cNvGrpSpPr/>
          <p:nvPr/>
        </p:nvGrpSpPr>
        <p:grpSpPr>
          <a:xfrm>
            <a:off x="5673002" y="918225"/>
            <a:ext cx="2008499" cy="1715850"/>
            <a:chOff x="5673000" y="1299225"/>
            <a:chExt cx="2008499" cy="1715850"/>
          </a:xfrm>
        </p:grpSpPr>
        <p:pic>
          <p:nvPicPr>
            <p:cNvPr id="178" name="Shape 178"/>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179" name="Shape 179"/>
            <p:cNvSpPr txBox="1"/>
            <p:nvPr/>
          </p:nvSpPr>
          <p:spPr>
            <a:xfrm>
              <a:off x="5673000" y="21576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DNS</a:t>
              </a:r>
            </a:p>
            <a:p>
              <a:pPr algn="ctr">
                <a:spcBef>
                  <a:spcPts val="0"/>
                </a:spcBef>
                <a:buNone/>
              </a:pPr>
              <a:r>
                <a:rPr lang="en" sz="2400">
                  <a:latin typeface="Calibri"/>
                  <a:ea typeface="Calibri"/>
                  <a:cs typeface="Calibri"/>
                  <a:sym typeface="Calibri"/>
                </a:rPr>
                <a:t>resolver</a:t>
              </a:r>
            </a:p>
          </p:txBody>
        </p:sp>
      </p:grpSp>
      <p:grpSp>
        <p:nvGrpSpPr>
          <p:cNvPr id="180" name="Shape 180"/>
          <p:cNvGrpSpPr/>
          <p:nvPr/>
        </p:nvGrpSpPr>
        <p:grpSpPr>
          <a:xfrm>
            <a:off x="5551927" y="3463925"/>
            <a:ext cx="2008499" cy="1684375"/>
            <a:chOff x="5551925" y="3527299"/>
            <a:chExt cx="2008499" cy="1684375"/>
          </a:xfrm>
        </p:grpSpPr>
        <p:pic>
          <p:nvPicPr>
            <p:cNvPr id="181" name="Shape 181"/>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82" name="Shape 182"/>
            <p:cNvSpPr txBox="1"/>
            <p:nvPr/>
          </p:nvSpPr>
          <p:spPr>
            <a:xfrm>
              <a:off x="5551925" y="43542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183" name="Shape 183"/>
          <p:cNvGrpSpPr/>
          <p:nvPr/>
        </p:nvGrpSpPr>
        <p:grpSpPr>
          <a:xfrm>
            <a:off x="227552" y="1958524"/>
            <a:ext cx="2008499" cy="1310096"/>
            <a:chOff x="401200" y="2232385"/>
            <a:chExt cx="2008499" cy="1310096"/>
          </a:xfrm>
        </p:grpSpPr>
        <p:pic>
          <p:nvPicPr>
            <p:cNvPr id="184" name="Shape 184"/>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185" name="Shape 185"/>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186" name="Shape 186"/>
          <p:cNvGrpSpPr/>
          <p:nvPr/>
        </p:nvGrpSpPr>
        <p:grpSpPr>
          <a:xfrm>
            <a:off x="1941927" y="843621"/>
            <a:ext cx="4146299" cy="948629"/>
            <a:chOff x="1941925" y="1072220"/>
            <a:chExt cx="4146299" cy="948629"/>
          </a:xfrm>
        </p:grpSpPr>
        <p:cxnSp>
          <p:nvCxnSpPr>
            <p:cNvPr id="187" name="Shape 187"/>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88" name="Shape 188"/>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Q: twitter.com?</a:t>
              </a:r>
            </a:p>
          </p:txBody>
        </p:sp>
      </p:grpSp>
      <p:grpSp>
        <p:nvGrpSpPr>
          <p:cNvPr id="189" name="Shape 189"/>
          <p:cNvGrpSpPr/>
          <p:nvPr/>
        </p:nvGrpSpPr>
        <p:grpSpPr>
          <a:xfrm>
            <a:off x="1941927" y="1252418"/>
            <a:ext cx="4146299" cy="965541"/>
            <a:chOff x="1941925" y="1481018"/>
            <a:chExt cx="4146299" cy="965541"/>
          </a:xfrm>
        </p:grpSpPr>
        <p:cxnSp>
          <p:nvCxnSpPr>
            <p:cNvPr id="190" name="Shape 190"/>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91" name="Shape 191"/>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192" name="Shape 192"/>
          <p:cNvGrpSpPr/>
          <p:nvPr/>
        </p:nvGrpSpPr>
        <p:grpSpPr>
          <a:xfrm>
            <a:off x="2015400" y="2062704"/>
            <a:ext cx="3967800" cy="1083871"/>
            <a:chOff x="2015400" y="2291303"/>
            <a:chExt cx="3967800" cy="1083871"/>
          </a:xfrm>
        </p:grpSpPr>
        <p:cxnSp>
          <p:nvCxnSpPr>
            <p:cNvPr id="193" name="Shape 193"/>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4" name="Shape 194"/>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195" name="Shape 195"/>
          <p:cNvGrpSpPr/>
          <p:nvPr/>
        </p:nvGrpSpPr>
        <p:grpSpPr>
          <a:xfrm>
            <a:off x="2031174" y="2426992"/>
            <a:ext cx="3967800" cy="1095149"/>
            <a:chOff x="2031174" y="2655591"/>
            <a:chExt cx="3967800" cy="1095149"/>
          </a:xfrm>
        </p:grpSpPr>
        <p:cxnSp>
          <p:nvCxnSpPr>
            <p:cNvPr id="196" name="Shape 196"/>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7" name="Shape 197"/>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198" name="Shape 198"/>
          <p:cNvGrpSpPr/>
          <p:nvPr/>
        </p:nvGrpSpPr>
        <p:grpSpPr>
          <a:xfrm>
            <a:off x="2015400" y="2900904"/>
            <a:ext cx="3967800" cy="1083871"/>
            <a:chOff x="2015400" y="3129503"/>
            <a:chExt cx="3967800" cy="1083871"/>
          </a:xfrm>
        </p:grpSpPr>
        <p:cxnSp>
          <p:nvCxnSpPr>
            <p:cNvPr id="199" name="Shape 199"/>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0" name="Shape 200"/>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201" name="Shape 201"/>
          <p:cNvGrpSpPr/>
          <p:nvPr/>
        </p:nvGrpSpPr>
        <p:grpSpPr>
          <a:xfrm>
            <a:off x="2031174" y="3265192"/>
            <a:ext cx="3967800" cy="1095149"/>
            <a:chOff x="2031174" y="3493791"/>
            <a:chExt cx="3967800" cy="1095149"/>
          </a:xfrm>
        </p:grpSpPr>
        <p:cxnSp>
          <p:nvCxnSpPr>
            <p:cNvPr id="202" name="Shape 202"/>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3" name="Shape 203"/>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204" name="Shape 204"/>
          <p:cNvGrpSpPr/>
          <p:nvPr/>
        </p:nvGrpSpPr>
        <p:grpSpPr>
          <a:xfrm>
            <a:off x="626602" y="477901"/>
            <a:ext cx="7540375" cy="4665675"/>
            <a:chOff x="626600" y="477900"/>
            <a:chExt cx="7540375" cy="4665675"/>
          </a:xfrm>
        </p:grpSpPr>
        <p:sp>
          <p:nvSpPr>
            <p:cNvPr id="205" name="Shape 205"/>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206" name="Shape 206"/>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207" name="Shape 207"/>
          <p:cNvSpPr/>
          <p:nvPr/>
        </p:nvSpPr>
        <p:spPr>
          <a:xfrm>
            <a:off x="4958477" y="753376"/>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dirty="0">
                <a:latin typeface="Calibri"/>
                <a:ea typeface="Calibri"/>
                <a:cs typeface="Calibri"/>
                <a:sym typeface="Calibri"/>
              </a:rPr>
              <a:t>NXDOMAIN</a:t>
            </a:r>
          </a:p>
          <a:p>
            <a:pPr marL="457200" lvl="0" indent="-381000" rtl="0">
              <a:spcBef>
                <a:spcPts val="0"/>
              </a:spcBef>
              <a:buSzPct val="100000"/>
              <a:buFont typeface="Calibri"/>
              <a:buChar char="-"/>
            </a:pPr>
            <a:r>
              <a:rPr lang="en" sz="2400" dirty="0">
                <a:latin typeface="Calibri"/>
                <a:ea typeface="Calibri"/>
                <a:cs typeface="Calibri"/>
                <a:sym typeface="Calibri"/>
              </a:rPr>
              <a:t>Drop request</a:t>
            </a:r>
          </a:p>
          <a:p>
            <a:pPr marL="457200" lvl="0" indent="-381000">
              <a:spcBef>
                <a:spcPts val="0"/>
              </a:spcBef>
              <a:buSzPct val="100000"/>
              <a:buFont typeface="Calibri"/>
              <a:buChar char="-"/>
            </a:pPr>
            <a:r>
              <a:rPr lang="en" sz="2400" dirty="0">
                <a:latin typeface="Calibri"/>
                <a:ea typeface="Calibri"/>
                <a:cs typeface="Calibri"/>
                <a:sym typeface="Calibri"/>
              </a:rPr>
              <a:t>Inject response</a:t>
            </a:r>
          </a:p>
        </p:txBody>
      </p:sp>
      <p:sp>
        <p:nvSpPr>
          <p:cNvPr id="208" name="Shape 208"/>
          <p:cNvSpPr/>
          <p:nvPr/>
        </p:nvSpPr>
        <p:spPr>
          <a:xfrm>
            <a:off x="3321127"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209" name="Shape 209"/>
          <p:cNvSpPr/>
          <p:nvPr/>
        </p:nvSpPr>
        <p:spPr>
          <a:xfrm>
            <a:off x="5034675" y="2697451"/>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grpSp>
        <p:nvGrpSpPr>
          <p:cNvPr id="210" name="Shape 210"/>
          <p:cNvGrpSpPr/>
          <p:nvPr/>
        </p:nvGrpSpPr>
        <p:grpSpPr>
          <a:xfrm>
            <a:off x="3028000" y="1903576"/>
            <a:ext cx="1596300" cy="1250288"/>
            <a:chOff x="147512" y="3566450"/>
            <a:chExt cx="1596300" cy="1250288"/>
          </a:xfrm>
        </p:grpSpPr>
        <p:pic>
          <p:nvPicPr>
            <p:cNvPr id="211" name="Shape 211"/>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212" name="Shape 212"/>
            <p:cNvSpPr txBox="1"/>
            <p:nvPr/>
          </p:nvSpPr>
          <p:spPr>
            <a:xfrm>
              <a:off x="147512" y="43616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sp>
        <p:nvSpPr>
          <p:cNvPr id="213" name="Shape 213"/>
          <p:cNvSpPr txBox="1"/>
          <p:nvPr/>
        </p:nvSpPr>
        <p:spPr>
          <a:xfrm>
            <a:off x="4958477" y="213750"/>
            <a:ext cx="2879999" cy="488700"/>
          </a:xfrm>
          <a:prstGeom prst="rect">
            <a:avLst/>
          </a:prstGeom>
          <a:noFill/>
          <a:ln>
            <a:noFill/>
          </a:ln>
        </p:spPr>
        <p:txBody>
          <a:bodyPr lIns="91425" tIns="91425" rIns="91425" bIns="91425" anchor="t" anchorCtr="0">
            <a:noAutofit/>
          </a:bodyPr>
          <a:lstStyle/>
          <a:p>
            <a:pPr algn="ctr">
              <a:spcBef>
                <a:spcPts val="0"/>
              </a:spcBef>
              <a:buNone/>
            </a:pPr>
            <a:r>
              <a:rPr lang="en" sz="3000">
                <a:latin typeface="Calibri"/>
                <a:ea typeface="Calibri"/>
                <a:cs typeface="Calibri"/>
                <a:sym typeface="Calibri"/>
              </a:rPr>
              <a:t>Domains</a:t>
            </a:r>
          </a:p>
        </p:txBody>
      </p:sp>
      <p:sp>
        <p:nvSpPr>
          <p:cNvPr id="214" name="Shape 214"/>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215" name="Shape 215"/>
          <p:cNvSpPr txBox="1"/>
          <p:nvPr/>
        </p:nvSpPr>
        <p:spPr>
          <a:xfrm>
            <a:off x="3321127"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spTree>
    <p:extLst>
      <p:ext uri="{BB962C8B-B14F-4D97-AF65-F5344CB8AC3E}">
        <p14:creationId xmlns:p14="http://schemas.microsoft.com/office/powerpoint/2010/main" val="2251635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1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0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3" grpId="0"/>
      <p:bldP spid="214" grpId="0"/>
      <p:bldP spid="2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Shape 277"/>
          <p:cNvGrpSpPr/>
          <p:nvPr/>
        </p:nvGrpSpPr>
        <p:grpSpPr>
          <a:xfrm>
            <a:off x="227552" y="213750"/>
            <a:ext cx="7939425" cy="4934550"/>
            <a:chOff x="227550" y="213750"/>
            <a:chExt cx="7939425" cy="4934550"/>
          </a:xfrm>
        </p:grpSpPr>
        <p:sp>
          <p:nvSpPr>
            <p:cNvPr id="278" name="Shape 278"/>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79" name="Shape 279"/>
            <p:cNvGrpSpPr/>
            <p:nvPr/>
          </p:nvGrpSpPr>
          <p:grpSpPr>
            <a:xfrm>
              <a:off x="5673000" y="918225"/>
              <a:ext cx="2008499" cy="1715850"/>
              <a:chOff x="5673000" y="1299225"/>
              <a:chExt cx="2008499" cy="1715850"/>
            </a:xfrm>
          </p:grpSpPr>
          <p:pic>
            <p:nvPicPr>
              <p:cNvPr id="280" name="Shape 280"/>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281" name="Shape 281"/>
              <p:cNvSpPr txBox="1"/>
              <p:nvPr/>
            </p:nvSpPr>
            <p:spPr>
              <a:xfrm>
                <a:off x="5673000" y="21576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DNS</a:t>
                </a:r>
              </a:p>
              <a:p>
                <a:pPr lvl="0" algn="ctr" rtl="0">
                  <a:spcBef>
                    <a:spcPts val="0"/>
                  </a:spcBef>
                  <a:buNone/>
                </a:pPr>
                <a:r>
                  <a:rPr lang="en" sz="2400">
                    <a:latin typeface="Calibri"/>
                    <a:ea typeface="Calibri"/>
                    <a:cs typeface="Calibri"/>
                    <a:sym typeface="Calibri"/>
                  </a:rPr>
                  <a:t>resolver</a:t>
                </a:r>
              </a:p>
            </p:txBody>
          </p:sp>
        </p:grpSp>
        <p:grpSp>
          <p:nvGrpSpPr>
            <p:cNvPr id="282" name="Shape 282"/>
            <p:cNvGrpSpPr/>
            <p:nvPr/>
          </p:nvGrpSpPr>
          <p:grpSpPr>
            <a:xfrm>
              <a:off x="5551925" y="3463924"/>
              <a:ext cx="2008499" cy="1684375"/>
              <a:chOff x="5551925" y="3527299"/>
              <a:chExt cx="2008499" cy="1684375"/>
            </a:xfrm>
          </p:grpSpPr>
          <p:pic>
            <p:nvPicPr>
              <p:cNvPr id="283" name="Shape 28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284" name="Shape 28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285" name="Shape 285"/>
            <p:cNvGrpSpPr/>
            <p:nvPr/>
          </p:nvGrpSpPr>
          <p:grpSpPr>
            <a:xfrm>
              <a:off x="227550" y="1958523"/>
              <a:ext cx="2008499" cy="1310096"/>
              <a:chOff x="401200" y="2232385"/>
              <a:chExt cx="2008499" cy="1310096"/>
            </a:xfrm>
          </p:grpSpPr>
          <p:pic>
            <p:nvPicPr>
              <p:cNvPr id="286" name="Shape 286"/>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287" name="Shape 287"/>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288" name="Shape 288"/>
            <p:cNvGrpSpPr/>
            <p:nvPr/>
          </p:nvGrpSpPr>
          <p:grpSpPr>
            <a:xfrm>
              <a:off x="1941925" y="843620"/>
              <a:ext cx="4146299" cy="948629"/>
              <a:chOff x="1941925" y="1072220"/>
              <a:chExt cx="4146299" cy="948629"/>
            </a:xfrm>
          </p:grpSpPr>
          <p:cxnSp>
            <p:nvCxnSpPr>
              <p:cNvPr id="289" name="Shape 289"/>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0" name="Shape 290"/>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Q: twitter.com?</a:t>
                </a:r>
              </a:p>
            </p:txBody>
          </p:sp>
        </p:grpSp>
        <p:grpSp>
          <p:nvGrpSpPr>
            <p:cNvPr id="291" name="Shape 291"/>
            <p:cNvGrpSpPr/>
            <p:nvPr/>
          </p:nvGrpSpPr>
          <p:grpSpPr>
            <a:xfrm>
              <a:off x="1941925" y="1252418"/>
              <a:ext cx="4146299" cy="965541"/>
              <a:chOff x="1941925" y="1481018"/>
              <a:chExt cx="4146299" cy="965541"/>
            </a:xfrm>
          </p:grpSpPr>
          <p:cxnSp>
            <p:nvCxnSpPr>
              <p:cNvPr id="292" name="Shape 292"/>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3" name="Shape 293"/>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294" name="Shape 294"/>
            <p:cNvGrpSpPr/>
            <p:nvPr/>
          </p:nvGrpSpPr>
          <p:grpSpPr>
            <a:xfrm>
              <a:off x="2015400" y="2062703"/>
              <a:ext cx="3967800" cy="1083871"/>
              <a:chOff x="2015400" y="2291303"/>
              <a:chExt cx="3967800" cy="1083871"/>
            </a:xfrm>
          </p:grpSpPr>
          <p:cxnSp>
            <p:nvCxnSpPr>
              <p:cNvPr id="295" name="Shape 295"/>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6" name="Shape 296"/>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297" name="Shape 297"/>
            <p:cNvGrpSpPr/>
            <p:nvPr/>
          </p:nvGrpSpPr>
          <p:grpSpPr>
            <a:xfrm>
              <a:off x="2031174" y="2426991"/>
              <a:ext cx="3967800" cy="1095149"/>
              <a:chOff x="2031174" y="2655591"/>
              <a:chExt cx="3967800" cy="1095149"/>
            </a:xfrm>
          </p:grpSpPr>
          <p:cxnSp>
            <p:nvCxnSpPr>
              <p:cNvPr id="298" name="Shape 298"/>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9" name="Shape 299"/>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300" name="Shape 300"/>
            <p:cNvGrpSpPr/>
            <p:nvPr/>
          </p:nvGrpSpPr>
          <p:grpSpPr>
            <a:xfrm>
              <a:off x="2015400" y="2900903"/>
              <a:ext cx="3967800" cy="1083871"/>
              <a:chOff x="2015400" y="3129503"/>
              <a:chExt cx="3967800" cy="1083871"/>
            </a:xfrm>
          </p:grpSpPr>
          <p:cxnSp>
            <p:nvCxnSpPr>
              <p:cNvPr id="301" name="Shape 301"/>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2" name="Shape 302"/>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303" name="Shape 303"/>
            <p:cNvGrpSpPr/>
            <p:nvPr/>
          </p:nvGrpSpPr>
          <p:grpSpPr>
            <a:xfrm>
              <a:off x="2031174" y="3265191"/>
              <a:ext cx="3967800" cy="1095149"/>
              <a:chOff x="2031174" y="3493791"/>
              <a:chExt cx="3967800" cy="1095149"/>
            </a:xfrm>
          </p:grpSpPr>
          <p:cxnSp>
            <p:nvCxnSpPr>
              <p:cNvPr id="304" name="Shape 304"/>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5" name="Shape 305"/>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306" name="Shape 306"/>
            <p:cNvGrpSpPr/>
            <p:nvPr/>
          </p:nvGrpSpPr>
          <p:grpSpPr>
            <a:xfrm>
              <a:off x="626600" y="477900"/>
              <a:ext cx="7540375" cy="4665675"/>
              <a:chOff x="626600" y="477900"/>
              <a:chExt cx="7540375" cy="4665675"/>
            </a:xfrm>
          </p:grpSpPr>
          <p:sp>
            <p:nvSpPr>
              <p:cNvPr id="307" name="Shape 307"/>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308" name="Shape 308"/>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309" name="Shape 309"/>
            <p:cNvSpPr/>
            <p:nvPr/>
          </p:nvSpPr>
          <p:spPr>
            <a:xfrm>
              <a:off x="4958475" y="753375"/>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NXDOMAIN</a:t>
              </a:r>
            </a:p>
            <a:p>
              <a:pPr marL="457200" lvl="0" indent="-381000" rtl="0">
                <a:spcBef>
                  <a:spcPts val="0"/>
                </a:spcBef>
                <a:buSzPct val="100000"/>
                <a:buFont typeface="Calibri"/>
                <a:buChar char="-"/>
              </a:pPr>
              <a:r>
                <a:rPr lang="en" sz="2400">
                  <a:latin typeface="Calibri"/>
                  <a:ea typeface="Calibri"/>
                  <a:cs typeface="Calibri"/>
                  <a:sym typeface="Calibri"/>
                </a:rPr>
                <a:t>Drop request</a:t>
              </a:r>
            </a:p>
            <a:p>
              <a:pPr marL="457200" lvl="0" indent="-381000" rtl="0">
                <a:spcBef>
                  <a:spcPts val="0"/>
                </a:spcBef>
                <a:buSzPct val="100000"/>
                <a:buFont typeface="Calibri"/>
                <a:buChar char="-"/>
              </a:pPr>
              <a:r>
                <a:rPr lang="en" sz="2400">
                  <a:latin typeface="Calibri"/>
                  <a:ea typeface="Calibri"/>
                  <a:cs typeface="Calibri"/>
                  <a:sym typeface="Calibri"/>
                </a:rPr>
                <a:t>Inject response</a:t>
              </a:r>
            </a:p>
          </p:txBody>
        </p:sp>
        <p:sp>
          <p:nvSpPr>
            <p:cNvPr id="310" name="Shape 310"/>
            <p:cNvSpPr/>
            <p:nvPr/>
          </p:nvSpPr>
          <p:spPr>
            <a:xfrm>
              <a:off x="3321125"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311" name="Shape 311"/>
            <p:cNvSpPr/>
            <p:nvPr/>
          </p:nvSpPr>
          <p:spPr>
            <a:xfrm>
              <a:off x="5034675" y="2697450"/>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sp>
          <p:nvSpPr>
            <p:cNvPr id="312" name="Shape 312"/>
            <p:cNvSpPr txBox="1"/>
            <p:nvPr/>
          </p:nvSpPr>
          <p:spPr>
            <a:xfrm>
              <a:off x="4958475" y="213750"/>
              <a:ext cx="28799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Domains</a:t>
              </a:r>
            </a:p>
          </p:txBody>
        </p:sp>
        <p:sp>
          <p:nvSpPr>
            <p:cNvPr id="313" name="Shape 313"/>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314" name="Shape 314"/>
            <p:cNvSpPr txBox="1"/>
            <p:nvPr/>
          </p:nvSpPr>
          <p:spPr>
            <a:xfrm>
              <a:off x="3321125"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grpSp>
      <p:sp>
        <p:nvSpPr>
          <p:cNvPr id="315" name="Shape 315"/>
          <p:cNvSpPr txBox="1">
            <a:spLocks noGrp="1"/>
          </p:cNvSpPr>
          <p:nvPr>
            <p:ph type="title"/>
          </p:nvPr>
        </p:nvSpPr>
        <p:spPr>
          <a:xfrm>
            <a:off x="221745" y="248788"/>
            <a:ext cx="8229600" cy="857400"/>
          </a:xfrm>
          <a:prstGeom prst="rect">
            <a:avLst/>
          </a:prstGeom>
        </p:spPr>
        <p:txBody>
          <a:bodyPr lIns="91425" tIns="91425" rIns="91425" bIns="91425" anchor="b" anchorCtr="0">
            <a:noAutofit/>
          </a:bodyPr>
          <a:lstStyle/>
          <a:p>
            <a:pPr lvl="0" rtl="0">
              <a:spcBef>
                <a:spcPts val="0"/>
              </a:spcBef>
              <a:buNone/>
            </a:pPr>
            <a:r>
              <a:rPr lang="en" sz="3200" dirty="0"/>
              <a:t>Inferring </a:t>
            </a:r>
            <a:r>
              <a:rPr lang="en-US" sz="3200" dirty="0" smtClean="0"/>
              <a:t/>
            </a:r>
            <a:br>
              <a:rPr lang="en-US" sz="3200" dirty="0" smtClean="0"/>
            </a:br>
            <a:r>
              <a:rPr lang="en-US" sz="3200" dirty="0" smtClean="0"/>
              <a:t>C</a:t>
            </a:r>
            <a:r>
              <a:rPr lang="en" sz="3200" dirty="0" smtClean="0"/>
              <a:t>ensorship</a:t>
            </a:r>
            <a:endParaRPr lang="en" sz="3200" dirty="0"/>
          </a:p>
        </p:txBody>
      </p:sp>
      <p:sp>
        <p:nvSpPr>
          <p:cNvPr id="316" name="Shape 316"/>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317" name="Shape 317"/>
          <p:cNvSpPr/>
          <p:nvPr/>
        </p:nvSpPr>
        <p:spPr>
          <a:xfrm>
            <a:off x="833102" y="931525"/>
            <a:ext cx="40343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2400">
                <a:latin typeface="Calibri"/>
                <a:ea typeface="Calibri"/>
                <a:cs typeface="Calibri"/>
                <a:sym typeface="Calibri"/>
              </a:rPr>
              <a:t>Many images, same domain</a:t>
            </a:r>
          </a:p>
        </p:txBody>
      </p:sp>
      <p:sp>
        <p:nvSpPr>
          <p:cNvPr id="318" name="Shape 318"/>
          <p:cNvSpPr/>
          <p:nvPr/>
        </p:nvSpPr>
        <p:spPr>
          <a:xfrm>
            <a:off x="175025" y="3959567"/>
            <a:ext cx="3049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Load URLs in iframe</a:t>
            </a:r>
          </a:p>
        </p:txBody>
      </p:sp>
      <p:sp>
        <p:nvSpPr>
          <p:cNvPr id="319" name="Shape 319"/>
          <p:cNvSpPr/>
          <p:nvPr/>
        </p:nvSpPr>
        <p:spPr>
          <a:xfrm>
            <a:off x="1635674" y="2672944"/>
            <a:ext cx="3322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Many images, same IP</a:t>
            </a:r>
          </a:p>
        </p:txBody>
      </p:sp>
    </p:spTree>
    <p:extLst>
      <p:ext uri="{BB962C8B-B14F-4D97-AF65-F5344CB8AC3E}">
        <p14:creationId xmlns:p14="http://schemas.microsoft.com/office/powerpoint/2010/main" val="19406639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0" y="2001655"/>
            <a:ext cx="8763000" cy="857250"/>
          </a:xfrm>
        </p:spPr>
        <p:txBody>
          <a:bodyPr/>
          <a:lstStyle/>
          <a:p>
            <a:pPr algn="ctr"/>
            <a:r>
              <a:rPr lang="en-US" dirty="0" smtClean="0"/>
              <a:t>Ethics</a:t>
            </a:r>
            <a:br>
              <a:rPr lang="en-US" dirty="0" smtClean="0"/>
            </a:br>
            <a:r>
              <a:rPr lang="en-US" dirty="0" smtClean="0"/>
              <a:t>(another full lecture…</a:t>
            </a:r>
            <a:r>
              <a:rPr lang="en-US" dirty="0" smtClean="0"/>
              <a:t>)</a:t>
            </a:r>
            <a:endParaRPr lang="en-US" dirty="0"/>
          </a:p>
        </p:txBody>
      </p:sp>
    </p:spTree>
    <p:extLst>
      <p:ext uri="{BB962C8B-B14F-4D97-AF65-F5344CB8AC3E}">
        <p14:creationId xmlns:p14="http://schemas.microsoft.com/office/powerpoint/2010/main" val="104394002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Can </a:t>
            </a:r>
            <a:r>
              <a:rPr lang="en-US" dirty="0" smtClean="0"/>
              <a:t>W</a:t>
            </a:r>
            <a:r>
              <a:rPr lang="en" dirty="0" smtClean="0"/>
              <a:t>e </a:t>
            </a:r>
            <a:r>
              <a:rPr lang="en-US" dirty="0"/>
              <a:t>R</a:t>
            </a:r>
            <a:r>
              <a:rPr lang="en" dirty="0" smtClean="0"/>
              <a:t>educe </a:t>
            </a:r>
            <a:r>
              <a:rPr lang="en" dirty="0"/>
              <a:t>Encore’s </a:t>
            </a:r>
            <a:r>
              <a:rPr lang="en-US" dirty="0" smtClean="0"/>
              <a:t>R</a:t>
            </a:r>
            <a:r>
              <a:rPr lang="en" dirty="0" smtClean="0"/>
              <a:t>isks</a:t>
            </a:r>
            <a:r>
              <a:rPr lang="en" dirty="0"/>
              <a:t>?</a:t>
            </a:r>
          </a:p>
        </p:txBody>
      </p:sp>
      <p:sp>
        <p:nvSpPr>
          <p:cNvPr id="431" name="Shape 431"/>
          <p:cNvSpPr txBox="1">
            <a:spLocks noGrp="1"/>
          </p:cNvSpPr>
          <p:nvPr>
            <p:ph type="body" idx="1"/>
          </p:nvPr>
        </p:nvSpPr>
        <p:spPr>
          <a:xfrm>
            <a:off x="457200" y="1200151"/>
            <a:ext cx="8229600" cy="3725699"/>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Risk depends on usage</a:t>
            </a:r>
          </a:p>
          <a:p>
            <a:pPr marL="571500" lvl="0" indent="-342900" rtl="0">
              <a:lnSpc>
                <a:spcPct val="100000"/>
              </a:lnSpc>
              <a:spcBef>
                <a:spcPts val="0"/>
              </a:spcBef>
              <a:buFont typeface="Arial"/>
              <a:buChar char="•"/>
            </a:pPr>
            <a:r>
              <a:rPr lang="en" sz="2400" dirty="0"/>
              <a:t>What URLs we ask users to measure</a:t>
            </a:r>
          </a:p>
          <a:p>
            <a:pPr marL="571500" lvl="0" indent="-342900" rtl="0">
              <a:lnSpc>
                <a:spcPct val="100000"/>
              </a:lnSpc>
              <a:spcBef>
                <a:spcPts val="0"/>
              </a:spcBef>
              <a:buFont typeface="Arial"/>
              <a:buChar char="•"/>
            </a:pPr>
            <a:r>
              <a:rPr lang="en" sz="2400" dirty="0"/>
              <a:t>Which users run those </a:t>
            </a:r>
            <a:r>
              <a:rPr lang="en" sz="2400" dirty="0" smtClean="0"/>
              <a:t>measurements</a:t>
            </a:r>
            <a:endParaRPr lang="en-US" sz="2400" dirty="0" smtClean="0"/>
          </a:p>
          <a:p>
            <a:pPr marL="228600" lvl="0" indent="0" rtl="0">
              <a:lnSpc>
                <a:spcPct val="100000"/>
              </a:lnSpc>
              <a:spcBef>
                <a:spcPts val="0"/>
              </a:spcBef>
              <a:buNone/>
            </a:pPr>
            <a:endParaRPr sz="2400" dirty="0"/>
          </a:p>
          <a:p>
            <a:pPr marL="342900" indent="-342900" rtl="0">
              <a:lnSpc>
                <a:spcPct val="100000"/>
              </a:lnSpc>
              <a:spcBef>
                <a:spcPts val="0"/>
              </a:spcBef>
              <a:buFont typeface="Arial"/>
              <a:buChar char="•"/>
            </a:pPr>
            <a:r>
              <a:rPr lang="en" sz="2400" dirty="0"/>
              <a:t>Low-risk use cases</a:t>
            </a:r>
          </a:p>
          <a:p>
            <a:pPr marL="571500" lvl="0" indent="-342900" rtl="0">
              <a:lnSpc>
                <a:spcPct val="100000"/>
              </a:lnSpc>
              <a:spcBef>
                <a:spcPts val="0"/>
              </a:spcBef>
              <a:buFont typeface="Arial"/>
              <a:buChar char="•"/>
            </a:pPr>
            <a:r>
              <a:rPr lang="en" sz="2400" dirty="0"/>
              <a:t>URLs often loaded with cross-origin requests</a:t>
            </a:r>
          </a:p>
          <a:p>
            <a:pPr marL="571500" lvl="0" indent="-342900" rtl="0">
              <a:lnSpc>
                <a:spcPct val="100000"/>
              </a:lnSpc>
              <a:spcBef>
                <a:spcPts val="0"/>
              </a:spcBef>
              <a:buFont typeface="Arial"/>
              <a:buChar char="•"/>
            </a:pPr>
            <a:r>
              <a:rPr lang="en" sz="2400" dirty="0"/>
              <a:t>Scalable network availability monitoring</a:t>
            </a:r>
          </a:p>
          <a:p>
            <a:pPr marL="342900" indent="-342900">
              <a:lnSpc>
                <a:spcPct val="100000"/>
              </a:lnSpc>
              <a:spcBef>
                <a:spcPts val="0"/>
              </a:spcBef>
              <a:buFont typeface="Arial"/>
              <a:buChar char="•"/>
            </a:pPr>
            <a:endParaRPr sz="2400" dirty="0"/>
          </a:p>
        </p:txBody>
      </p:sp>
      <p:sp>
        <p:nvSpPr>
          <p:cNvPr id="432" name="Shape 432"/>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23</a:t>
            </a:fld>
            <a:endParaRPr lang="en"/>
          </a:p>
        </p:txBody>
      </p:sp>
    </p:spTree>
    <p:extLst>
      <p:ext uri="{BB962C8B-B14F-4D97-AF65-F5344CB8AC3E}">
        <p14:creationId xmlns:p14="http://schemas.microsoft.com/office/powerpoint/2010/main" val="40615725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Encore: </a:t>
            </a:r>
            <a:r>
              <a:rPr lang="en" dirty="0" smtClean="0"/>
              <a:t>Summary</a:t>
            </a:r>
            <a:endParaRPr lang="en" dirty="0"/>
          </a:p>
        </p:txBody>
      </p:sp>
      <p:sp>
        <p:nvSpPr>
          <p:cNvPr id="438" name="Shape 438"/>
          <p:cNvSpPr txBox="1">
            <a:spLocks noGrp="1"/>
          </p:cNvSpPr>
          <p:nvPr>
            <p:ph type="body" idx="1"/>
          </p:nvPr>
        </p:nvSpPr>
        <p:spPr>
          <a:xfrm>
            <a:off x="457200" y="1064307"/>
            <a:ext cx="8229600" cy="1076218"/>
          </a:xfrm>
          <a:prstGeom prst="rect">
            <a:avLst/>
          </a:prstGeom>
          <a:solidFill>
            <a:srgbClr val="D6D6D6"/>
          </a:solidFill>
        </p:spPr>
        <p:txBody>
          <a:bodyPr lIns="91425" tIns="91425" rIns="91425" bIns="91425" anchor="t" anchorCtr="0">
            <a:noAutofit/>
          </a:bodyPr>
          <a:lstStyle/>
          <a:p>
            <a:pPr lvl="0" algn="ctr" rtl="0">
              <a:lnSpc>
                <a:spcPct val="100000"/>
              </a:lnSpc>
              <a:spcBef>
                <a:spcPts val="0"/>
              </a:spcBef>
              <a:buNone/>
            </a:pPr>
            <a:r>
              <a:rPr lang="en" sz="2800" b="1" dirty="0"/>
              <a:t>Encore</a:t>
            </a:r>
            <a:r>
              <a:rPr lang="en" sz="2800" dirty="0"/>
              <a:t> enables measurement of Web censorship using ordinary Web browsers as vantage </a:t>
            </a:r>
            <a:r>
              <a:rPr lang="en" sz="2800" dirty="0" smtClean="0"/>
              <a:t>points</a:t>
            </a:r>
            <a:r>
              <a:rPr lang="en-US" sz="2800" dirty="0" smtClean="0"/>
              <a:t>.</a:t>
            </a:r>
            <a:endParaRPr lang="en" sz="2800" dirty="0"/>
          </a:p>
        </p:txBody>
      </p:sp>
      <p:sp>
        <p:nvSpPr>
          <p:cNvPr id="439" name="Shape 439"/>
          <p:cNvSpPr txBox="1">
            <a:spLocks noGrp="1"/>
          </p:cNvSpPr>
          <p:nvPr>
            <p:ph type="sldNum" idx="12"/>
          </p:nvPr>
        </p:nvSpPr>
        <p:spPr>
          <a:xfrm>
            <a:off x="8556793"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24</a:t>
            </a:fld>
            <a:endParaRPr lang="en"/>
          </a:p>
        </p:txBody>
      </p:sp>
      <p:sp>
        <p:nvSpPr>
          <p:cNvPr id="441" name="Shape 441"/>
          <p:cNvSpPr txBox="1">
            <a:spLocks noGrp="1"/>
          </p:cNvSpPr>
          <p:nvPr>
            <p:ph type="body" idx="4294967295"/>
          </p:nvPr>
        </p:nvSpPr>
        <p:spPr>
          <a:xfrm>
            <a:off x="0" y="2660650"/>
            <a:ext cx="8229600" cy="1328738"/>
          </a:xfrm>
          <a:prstGeom prst="rect">
            <a:avLst/>
          </a:prstGeom>
        </p:spPr>
        <p:txBody>
          <a:bodyPr lIns="91425" tIns="91425" rIns="91425" bIns="91425" anchor="t" anchorCtr="0">
            <a:noAutofit/>
          </a:bodyPr>
          <a:lstStyle/>
          <a:p>
            <a:pPr marL="457200" lvl="0" indent="-228600" rtl="0">
              <a:spcBef>
                <a:spcPts val="0"/>
              </a:spcBef>
              <a:buAutoNum type="arabicPeriod"/>
            </a:pPr>
            <a:r>
              <a:rPr lang="en-US" dirty="0" smtClean="0"/>
              <a:t> </a:t>
            </a:r>
            <a:r>
              <a:rPr lang="en" dirty="0" smtClean="0"/>
              <a:t>A </a:t>
            </a:r>
            <a:r>
              <a:rPr lang="en" dirty="0"/>
              <a:t>technique for measuring censorship at scale</a:t>
            </a:r>
          </a:p>
          <a:p>
            <a:pPr marL="457200" lvl="0" indent="-228600" rtl="0">
              <a:spcBef>
                <a:spcPts val="0"/>
              </a:spcBef>
              <a:buAutoNum type="arabicPeriod"/>
            </a:pPr>
            <a:r>
              <a:rPr lang="en-US" dirty="0" smtClean="0"/>
              <a:t> </a:t>
            </a:r>
            <a:r>
              <a:rPr lang="en" dirty="0" smtClean="0"/>
              <a:t>A </a:t>
            </a:r>
            <a:r>
              <a:rPr lang="en" dirty="0"/>
              <a:t>censorship emulation testbed</a:t>
            </a:r>
          </a:p>
          <a:p>
            <a:pPr marL="457200" lvl="0" indent="-228600" rtl="0">
              <a:spcBef>
                <a:spcPts val="0"/>
              </a:spcBef>
              <a:buAutoNum type="arabicPeriod"/>
            </a:pPr>
            <a:r>
              <a:rPr lang="en-US" dirty="0" smtClean="0"/>
              <a:t> </a:t>
            </a:r>
            <a:r>
              <a:rPr lang="en" dirty="0" smtClean="0"/>
              <a:t>Open </a:t>
            </a:r>
            <a:r>
              <a:rPr lang="en" dirty="0"/>
              <a:t>source software</a:t>
            </a:r>
          </a:p>
          <a:p>
            <a:pPr marL="914400" lvl="1" indent="-228600">
              <a:spcBef>
                <a:spcPts val="0"/>
              </a:spcBef>
            </a:pPr>
            <a:r>
              <a:rPr lang="en" u="sng" dirty="0">
                <a:solidFill>
                  <a:schemeClr val="hlink"/>
                </a:solidFill>
              </a:rPr>
              <a:t>https://github.com/noise-lab/</a:t>
            </a:r>
            <a:r>
              <a:rPr lang="en" u="sng" dirty="0" smtClean="0">
                <a:solidFill>
                  <a:schemeClr val="hlink"/>
                </a:solidFill>
              </a:rPr>
              <a:t>encore</a:t>
            </a:r>
            <a:endParaRPr lang="en" u="sng" dirty="0">
              <a:solidFill>
                <a:schemeClr val="hlink"/>
              </a:solidFill>
              <a:hlinkClick r:id="rId3"/>
            </a:endParaRPr>
          </a:p>
        </p:txBody>
      </p:sp>
    </p:spTree>
    <p:extLst>
      <p:ext uri="{BB962C8B-B14F-4D97-AF65-F5344CB8AC3E}">
        <p14:creationId xmlns:p14="http://schemas.microsoft.com/office/powerpoint/2010/main" val="29195015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Online </a:t>
            </a:r>
            <a:r>
              <a:rPr lang="en-US" dirty="0" smtClean="0"/>
              <a:t>Communication</a:t>
            </a:r>
            <a:endParaRPr lang="en-US" dirty="0"/>
          </a:p>
        </p:txBody>
      </p:sp>
      <p:sp>
        <p:nvSpPr>
          <p:cNvPr id="3" name="Content Placeholder 2"/>
          <p:cNvSpPr>
            <a:spLocks noGrp="1"/>
          </p:cNvSpPr>
          <p:nvPr>
            <p:ph idx="1"/>
          </p:nvPr>
        </p:nvSpPr>
        <p:spPr>
          <a:xfrm>
            <a:off x="447579" y="1017352"/>
            <a:ext cx="8229600" cy="3394472"/>
          </a:xfrm>
        </p:spPr>
        <p:txBody>
          <a:bodyPr/>
          <a:lstStyle/>
          <a:p>
            <a:r>
              <a:rPr lang="en-US" b="1" dirty="0" smtClean="0"/>
              <a:t>Controlling Protocols</a:t>
            </a:r>
            <a:br>
              <a:rPr lang="en-US" b="1" dirty="0" smtClean="0"/>
            </a:br>
            <a:r>
              <a:rPr lang="en-US" dirty="0" smtClean="0"/>
              <a:t>Filtering </a:t>
            </a:r>
            <a:r>
              <a:rPr lang="en-US" dirty="0" smtClean="0"/>
              <a:t>and manipulation of Internet </a:t>
            </a:r>
            <a:r>
              <a:rPr lang="en-US" b="1" dirty="0" smtClean="0"/>
              <a:t>protocols</a:t>
            </a:r>
          </a:p>
          <a:p>
            <a:pPr lvl="1"/>
            <a:r>
              <a:rPr lang="en-US" dirty="0" smtClean="0"/>
              <a:t>HTTP, TCP/IP, DNS</a:t>
            </a:r>
          </a:p>
          <a:p>
            <a:pPr lvl="1"/>
            <a:r>
              <a:rPr lang="en-US" dirty="0" smtClean="0">
                <a:solidFill>
                  <a:srgbClr val="BFBFBF"/>
                </a:solidFill>
              </a:rPr>
              <a:t>Circumvention tools (e.g., Tor)</a:t>
            </a:r>
            <a:endParaRPr lang="en-US" dirty="0">
              <a:solidFill>
                <a:srgbClr val="BFBFBF"/>
              </a:solidFill>
            </a:endParaRPr>
          </a:p>
          <a:p>
            <a:r>
              <a:rPr lang="en-US" b="1" dirty="0" smtClean="0"/>
              <a:t>Controlling Attention</a:t>
            </a:r>
            <a:br>
              <a:rPr lang="en-US" b="1" dirty="0" smtClean="0"/>
            </a:br>
            <a:r>
              <a:rPr lang="en-US" dirty="0" smtClean="0"/>
              <a:t>Filtering </a:t>
            </a:r>
            <a:r>
              <a:rPr lang="en-US" dirty="0" smtClean="0"/>
              <a:t>and manipulation on Internet </a:t>
            </a:r>
            <a:r>
              <a:rPr lang="en-US" b="1" dirty="0" smtClean="0"/>
              <a:t>platforms</a:t>
            </a:r>
          </a:p>
          <a:p>
            <a:pPr lvl="1"/>
            <a:r>
              <a:rPr lang="en-US" dirty="0" smtClean="0"/>
              <a:t>Filter bubbles</a:t>
            </a:r>
          </a:p>
          <a:p>
            <a:pPr lvl="1"/>
            <a:r>
              <a:rPr lang="en-US" dirty="0" smtClean="0"/>
              <a:t>Personalization (and attacks)</a:t>
            </a:r>
          </a:p>
          <a:p>
            <a:pPr lvl="1"/>
            <a:r>
              <a:rPr lang="en-US" dirty="0" smtClean="0"/>
              <a:t>Automated filtering</a:t>
            </a:r>
            <a:endParaRPr lang="en-US" dirty="0"/>
          </a:p>
        </p:txBody>
      </p:sp>
    </p:spTree>
    <p:extLst>
      <p:ext uri="{BB962C8B-B14F-4D97-AF65-F5344CB8AC3E}">
        <p14:creationId xmlns:p14="http://schemas.microsoft.com/office/powerpoint/2010/main" val="1750705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Shape 204"/>
          <p:cNvSpPr txBox="1">
            <a:spLocks noGrp="1"/>
          </p:cNvSpPr>
          <p:nvPr>
            <p:ph type="body" idx="1"/>
          </p:nvPr>
        </p:nvSpPr>
        <p:spPr>
          <a:xfrm>
            <a:off x="118246" y="1173075"/>
            <a:ext cx="5448900" cy="3155400"/>
          </a:xfrm>
          <a:prstGeom prst="rect">
            <a:avLst/>
          </a:prstGeom>
          <a:solidFill>
            <a:srgbClr val="FFFFFF"/>
          </a:solidFill>
          <a:ln w="19050" cap="flat" cmpd="sng">
            <a:solidFill>
              <a:srgbClr val="666666"/>
            </a:solidFill>
            <a:prstDash val="dot"/>
            <a:round/>
            <a:headEnd type="none" w="med" len="med"/>
            <a:tailEnd type="none" w="med" len="med"/>
          </a:ln>
        </p:spPr>
        <p:txBody>
          <a:bodyPr lIns="91425" tIns="91425" rIns="91425" bIns="91425" anchor="t" anchorCtr="0">
            <a:noAutofit/>
          </a:bodyPr>
          <a:lstStyle/>
          <a:p>
            <a:pPr lvl="0" rtl="0">
              <a:lnSpc>
                <a:spcPct val="100000"/>
              </a:lnSpc>
              <a:spcBef>
                <a:spcPts val="0"/>
              </a:spcBef>
              <a:spcAft>
                <a:spcPts val="1000"/>
              </a:spcAft>
              <a:buClr>
                <a:schemeClr val="dk1"/>
              </a:buClr>
              <a:buSzPct val="61111"/>
              <a:buFont typeface="Arial"/>
              <a:buNone/>
            </a:pPr>
            <a:r>
              <a:rPr lang="en" sz="1800" b="1">
                <a:solidFill>
                  <a:srgbClr val="FF4426"/>
                </a:solidFill>
                <a:latin typeface="Droid Sans"/>
                <a:ea typeface="Droid Sans"/>
                <a:cs typeface="Droid Sans"/>
                <a:sym typeface="Droid Sans"/>
              </a:rPr>
              <a:t>TCP Handshake:</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r>
              <a:rPr lang="en" sz="1800" b="1">
                <a:solidFill>
                  <a:srgbClr val="FF4426"/>
                </a:solidFill>
                <a:latin typeface="Droid Sans"/>
                <a:ea typeface="Droid Sans"/>
                <a:cs typeface="Droid Sans"/>
                <a:sym typeface="Droid Sans"/>
              </a:rPr>
              <a:t/>
            </a:r>
            <a:br>
              <a:rPr lang="en" sz="1800" b="1">
                <a:solidFill>
                  <a:srgbClr val="FF4426"/>
                </a:solidFill>
                <a:latin typeface="Droid Sans"/>
                <a:ea typeface="Droid Sans"/>
                <a:cs typeface="Droid Sans"/>
                <a:sym typeface="Droid Sans"/>
              </a:rPr>
            </a:br>
            <a:endParaRPr lang="en" sz="1800" b="1">
              <a:solidFill>
                <a:srgbClr val="FF4426"/>
              </a:solidFill>
              <a:latin typeface="Droid Sans"/>
              <a:ea typeface="Droid Sans"/>
              <a:cs typeface="Droid Sans"/>
              <a:sym typeface="Droid Sans"/>
            </a:endParaRPr>
          </a:p>
          <a:p>
            <a:pPr lvl="0" rtl="0">
              <a:lnSpc>
                <a:spcPct val="100000"/>
              </a:lnSpc>
              <a:spcBef>
                <a:spcPts val="0"/>
              </a:spcBef>
              <a:spcAft>
                <a:spcPts val="1000"/>
              </a:spcAft>
              <a:buClr>
                <a:schemeClr val="dk1"/>
              </a:buClr>
              <a:buSzPct val="78571"/>
              <a:buFont typeface="Arial"/>
              <a:buNone/>
            </a:pPr>
            <a:endParaRPr b="1">
              <a:solidFill>
                <a:srgbClr val="000000"/>
              </a:solidFill>
              <a:latin typeface="Droid Sans"/>
              <a:ea typeface="Droid Sans"/>
              <a:cs typeface="Droid Sans"/>
              <a:sym typeface="Droid Sans"/>
            </a:endParaRPr>
          </a:p>
          <a:p>
            <a:pPr lvl="0" rtl="0">
              <a:lnSpc>
                <a:spcPct val="100000"/>
              </a:lnSpc>
              <a:spcBef>
                <a:spcPts val="0"/>
              </a:spcBef>
              <a:buClr>
                <a:schemeClr val="dk1"/>
              </a:buClr>
              <a:buSzPct val="78571"/>
              <a:buFont typeface="Arial"/>
              <a:buNone/>
            </a:pPr>
            <a:endParaRPr b="1">
              <a:solidFill>
                <a:srgbClr val="000000"/>
              </a:solidFill>
              <a:latin typeface="Droid Sans"/>
              <a:ea typeface="Droid Sans"/>
              <a:cs typeface="Droid Sans"/>
              <a:sym typeface="Droid Sans"/>
            </a:endParaRPr>
          </a:p>
          <a:p>
            <a:pPr lvl="0" rtl="0">
              <a:lnSpc>
                <a:spcPct val="100000"/>
              </a:lnSpc>
              <a:spcBef>
                <a:spcPts val="0"/>
              </a:spcBef>
              <a:buNone/>
            </a:pPr>
            <a:endParaRPr sz="1200"/>
          </a:p>
        </p:txBody>
      </p:sp>
      <p:sp>
        <p:nvSpPr>
          <p:cNvPr id="205" name="Shape 205"/>
          <p:cNvSpPr/>
          <p:nvPr/>
        </p:nvSpPr>
        <p:spPr>
          <a:xfrm>
            <a:off x="1246050" y="255975"/>
            <a:ext cx="6571800" cy="650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Clr>
                <a:schemeClr val="dk1"/>
              </a:buClr>
              <a:buSzPct val="42307"/>
              <a:buFont typeface="Arial"/>
              <a:buNone/>
            </a:pPr>
            <a:r>
              <a:rPr lang="en" sz="3200" b="1" dirty="0" smtClean="0">
                <a:solidFill>
                  <a:srgbClr val="FF0000"/>
                </a:solidFill>
                <a:latin typeface="Droid Sans"/>
                <a:ea typeface="Droid Sans"/>
                <a:cs typeface="Droid Sans"/>
                <a:sym typeface="Droid Sans"/>
              </a:rPr>
              <a:t>TCP/IP</a:t>
            </a:r>
            <a:endParaRPr lang="en" sz="3200" b="1" dirty="0">
              <a:solidFill>
                <a:srgbClr val="FF0000"/>
              </a:solidFill>
              <a:latin typeface="Droid Sans"/>
              <a:ea typeface="Droid Sans"/>
              <a:cs typeface="Droid Sans"/>
              <a:sym typeface="Droid Sans"/>
            </a:endParaRPr>
          </a:p>
        </p:txBody>
      </p:sp>
      <p:cxnSp>
        <p:nvCxnSpPr>
          <p:cNvPr id="206" name="Shape 206"/>
          <p:cNvCxnSpPr/>
          <p:nvPr/>
        </p:nvCxnSpPr>
        <p:spPr>
          <a:xfrm rot="10800000" flipH="1">
            <a:off x="1653299" y="2714436"/>
            <a:ext cx="2401500" cy="5100"/>
          </a:xfrm>
          <a:prstGeom prst="straightConnector1">
            <a:avLst/>
          </a:prstGeom>
          <a:noFill/>
          <a:ln w="28575" cap="flat" cmpd="sng">
            <a:solidFill>
              <a:srgbClr val="0B5394"/>
            </a:solidFill>
            <a:prstDash val="solid"/>
            <a:round/>
            <a:headEnd type="triangle" w="lg" len="lg"/>
            <a:tailEnd type="none" w="lg" len="lg"/>
          </a:ln>
        </p:spPr>
      </p:cxnSp>
      <p:cxnSp>
        <p:nvCxnSpPr>
          <p:cNvPr id="207" name="Shape 207"/>
          <p:cNvCxnSpPr/>
          <p:nvPr/>
        </p:nvCxnSpPr>
        <p:spPr>
          <a:xfrm rot="10800000" flipH="1">
            <a:off x="1463850" y="2240500"/>
            <a:ext cx="2499000" cy="11400"/>
          </a:xfrm>
          <a:prstGeom prst="straightConnector1">
            <a:avLst/>
          </a:prstGeom>
          <a:noFill/>
          <a:ln w="28575" cap="flat" cmpd="sng">
            <a:solidFill>
              <a:srgbClr val="434343"/>
            </a:solidFill>
            <a:prstDash val="solid"/>
            <a:round/>
            <a:headEnd type="none" w="lg" len="lg"/>
            <a:tailEnd type="triangle" w="lg" len="lg"/>
          </a:ln>
        </p:spPr>
      </p:cxnSp>
      <p:cxnSp>
        <p:nvCxnSpPr>
          <p:cNvPr id="208" name="Shape 208"/>
          <p:cNvCxnSpPr/>
          <p:nvPr/>
        </p:nvCxnSpPr>
        <p:spPr>
          <a:xfrm>
            <a:off x="1277812" y="3136668"/>
            <a:ext cx="2860200" cy="9000"/>
          </a:xfrm>
          <a:prstGeom prst="straightConnector1">
            <a:avLst/>
          </a:prstGeom>
          <a:noFill/>
          <a:ln w="28575" cap="flat" cmpd="sng">
            <a:solidFill>
              <a:srgbClr val="434343"/>
            </a:solidFill>
            <a:prstDash val="solid"/>
            <a:round/>
            <a:headEnd type="none" w="lg" len="lg"/>
            <a:tailEnd type="triangle" w="lg" len="lg"/>
          </a:ln>
        </p:spPr>
      </p:cxnSp>
      <p:sp>
        <p:nvSpPr>
          <p:cNvPr id="209" name="Shape 209"/>
          <p:cNvSpPr/>
          <p:nvPr/>
        </p:nvSpPr>
        <p:spPr>
          <a:xfrm>
            <a:off x="5713025" y="1173075"/>
            <a:ext cx="3253500" cy="1402800"/>
          </a:xfrm>
          <a:prstGeom prst="rect">
            <a:avLst/>
          </a:prstGeom>
          <a:solidFill>
            <a:srgbClr val="FFFFFF"/>
          </a:solid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0" name="Shape 2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latin typeface="Arial"/>
                <a:ea typeface="Arial"/>
                <a:cs typeface="Arial"/>
                <a:sym typeface="Arial"/>
              </a:rPr>
              <a:t>26</a:t>
            </a:fld>
            <a:endParaRPr lang="en">
              <a:latin typeface="Arial"/>
              <a:ea typeface="Arial"/>
              <a:cs typeface="Arial"/>
              <a:sym typeface="Arial"/>
            </a:endParaRPr>
          </a:p>
        </p:txBody>
      </p:sp>
      <p:sp>
        <p:nvSpPr>
          <p:cNvPr id="211" name="Shape 211"/>
          <p:cNvSpPr txBox="1"/>
          <p:nvPr/>
        </p:nvSpPr>
        <p:spPr>
          <a:xfrm rot="-510">
            <a:off x="2016112" y="2405457"/>
            <a:ext cx="2021400" cy="2748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0B5394"/>
                </a:solidFill>
                <a:latin typeface="Droid Sans"/>
                <a:ea typeface="Droid Sans"/>
                <a:cs typeface="Droid Sans"/>
                <a:sym typeface="Droid Sans"/>
              </a:rPr>
              <a:t>SYN/ACK  [IP ID: Y]</a:t>
            </a:r>
          </a:p>
        </p:txBody>
      </p:sp>
      <p:sp>
        <p:nvSpPr>
          <p:cNvPr id="212" name="Shape 212"/>
          <p:cNvSpPr txBox="1"/>
          <p:nvPr/>
        </p:nvSpPr>
        <p:spPr>
          <a:xfrm rot="-1072">
            <a:off x="1943852" y="1928596"/>
            <a:ext cx="1924200" cy="274800"/>
          </a:xfrm>
          <a:prstGeom prst="rect">
            <a:avLst/>
          </a:prstGeom>
          <a:noFill/>
          <a:ln>
            <a:noFill/>
          </a:ln>
        </p:spPr>
        <p:txBody>
          <a:bodyPr lIns="91425" tIns="91425" rIns="91425" bIns="91425" anchor="t" anchorCtr="0">
            <a:noAutofit/>
          </a:bodyPr>
          <a:lstStyle/>
          <a:p>
            <a:pPr lvl="0">
              <a:spcBef>
                <a:spcPts val="0"/>
              </a:spcBef>
              <a:buNone/>
            </a:pPr>
            <a:r>
              <a:rPr lang="en" sz="1400" b="1" dirty="0">
                <a:latin typeface="Droid Sans"/>
                <a:ea typeface="Droid Sans"/>
                <a:cs typeface="Droid Sans"/>
                <a:sym typeface="Droid Sans"/>
              </a:rPr>
              <a:t>SYN </a:t>
            </a:r>
            <a:r>
              <a:rPr lang="en" sz="1400" b="1" dirty="0">
                <a:solidFill>
                  <a:schemeClr val="dk1"/>
                </a:solidFill>
                <a:latin typeface="Droid Sans"/>
                <a:ea typeface="Droid Sans"/>
                <a:cs typeface="Droid Sans"/>
                <a:sym typeface="Droid Sans"/>
              </a:rPr>
              <a:t>[IP ID:X]</a:t>
            </a:r>
          </a:p>
          <a:p>
            <a:pPr lvl="0" rtl="0">
              <a:spcBef>
                <a:spcPts val="0"/>
              </a:spcBef>
              <a:buNone/>
            </a:pPr>
            <a:endParaRPr sz="1400" b="1" dirty="0">
              <a:latin typeface="Droid Sans"/>
              <a:ea typeface="Droid Sans"/>
              <a:cs typeface="Droid Sans"/>
              <a:sym typeface="Droid Sans"/>
            </a:endParaRPr>
          </a:p>
        </p:txBody>
      </p:sp>
      <p:grpSp>
        <p:nvGrpSpPr>
          <p:cNvPr id="213" name="Shape 213"/>
          <p:cNvGrpSpPr/>
          <p:nvPr/>
        </p:nvGrpSpPr>
        <p:grpSpPr>
          <a:xfrm>
            <a:off x="3898791" y="1974732"/>
            <a:ext cx="1350496" cy="1306924"/>
            <a:chOff x="3400049" y="1829825"/>
            <a:chExt cx="1007908" cy="1000477"/>
          </a:xfrm>
        </p:grpSpPr>
        <p:sp>
          <p:nvSpPr>
            <p:cNvPr id="214" name="Shape 214"/>
            <p:cNvSpPr/>
            <p:nvPr/>
          </p:nvSpPr>
          <p:spPr>
            <a:xfrm>
              <a:off x="3400049" y="1829825"/>
              <a:ext cx="1007908" cy="1000477"/>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15" name="Shape 215"/>
            <p:cNvPicPr preferRelativeResize="0"/>
            <p:nvPr/>
          </p:nvPicPr>
          <p:blipFill rotWithShape="1">
            <a:blip r:embed="rId3">
              <a:alphaModFix/>
            </a:blip>
            <a:srcRect l="3900" r="-3899"/>
            <a:stretch/>
          </p:blipFill>
          <p:spPr>
            <a:xfrm>
              <a:off x="3451114" y="1959075"/>
              <a:ext cx="946190" cy="655538"/>
            </a:xfrm>
            <a:prstGeom prst="rect">
              <a:avLst/>
            </a:prstGeom>
            <a:noFill/>
            <a:ln>
              <a:noFill/>
            </a:ln>
          </p:spPr>
        </p:pic>
      </p:grpSp>
      <p:sp>
        <p:nvSpPr>
          <p:cNvPr id="216" name="Shape 216"/>
          <p:cNvSpPr txBox="1"/>
          <p:nvPr/>
        </p:nvSpPr>
        <p:spPr>
          <a:xfrm rot="-655">
            <a:off x="1953613" y="2823009"/>
            <a:ext cx="1575000" cy="274800"/>
          </a:xfrm>
          <a:prstGeom prst="rect">
            <a:avLst/>
          </a:prstGeom>
          <a:noFill/>
          <a:ln>
            <a:noFill/>
          </a:ln>
        </p:spPr>
        <p:txBody>
          <a:bodyPr lIns="91425" tIns="91425" rIns="91425" bIns="91425" anchor="t" anchorCtr="0">
            <a:noAutofit/>
          </a:bodyPr>
          <a:lstStyle/>
          <a:p>
            <a:pPr lvl="0" rtl="0">
              <a:spcBef>
                <a:spcPts val="0"/>
              </a:spcBef>
              <a:buNone/>
            </a:pPr>
            <a:r>
              <a:rPr lang="en" sz="1400" b="1">
                <a:latin typeface="Droid Sans"/>
                <a:ea typeface="Droid Sans"/>
                <a:cs typeface="Droid Sans"/>
                <a:sym typeface="Droid Sans"/>
              </a:rPr>
              <a:t>ACK </a:t>
            </a:r>
            <a:r>
              <a:rPr lang="en" sz="1400" b="1">
                <a:solidFill>
                  <a:schemeClr val="dk1"/>
                </a:solidFill>
                <a:latin typeface="Droid Sans"/>
                <a:ea typeface="Droid Sans"/>
                <a:cs typeface="Droid Sans"/>
                <a:sym typeface="Droid Sans"/>
              </a:rPr>
              <a:t>[IP ID:X+1]</a:t>
            </a:r>
          </a:p>
        </p:txBody>
      </p:sp>
      <p:grpSp>
        <p:nvGrpSpPr>
          <p:cNvPr id="217" name="Shape 217"/>
          <p:cNvGrpSpPr/>
          <p:nvPr/>
        </p:nvGrpSpPr>
        <p:grpSpPr>
          <a:xfrm>
            <a:off x="6638925" y="1319175"/>
            <a:ext cx="2327700" cy="912758"/>
            <a:chOff x="6410325" y="2081175"/>
            <a:chExt cx="2327700" cy="912758"/>
          </a:xfrm>
        </p:grpSpPr>
        <p:sp>
          <p:nvSpPr>
            <p:cNvPr id="218" name="Shape 218"/>
            <p:cNvSpPr/>
            <p:nvPr/>
          </p:nvSpPr>
          <p:spPr>
            <a:xfrm>
              <a:off x="7801350" y="21383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400"/>
            </a:p>
          </p:txBody>
        </p:sp>
        <p:pic>
          <p:nvPicPr>
            <p:cNvPr id="219" name="Shape 219"/>
            <p:cNvPicPr preferRelativeResize="0"/>
            <p:nvPr/>
          </p:nvPicPr>
          <p:blipFill>
            <a:blip r:embed="rId4">
              <a:alphaModFix/>
            </a:blip>
            <a:stretch>
              <a:fillRect/>
            </a:stretch>
          </p:blipFill>
          <p:spPr>
            <a:xfrm>
              <a:off x="7830909" y="2292935"/>
              <a:ext cx="615600" cy="395062"/>
            </a:xfrm>
            <a:prstGeom prst="rect">
              <a:avLst/>
            </a:prstGeom>
            <a:noFill/>
            <a:ln>
              <a:noFill/>
            </a:ln>
          </p:spPr>
        </p:pic>
        <p:sp>
          <p:nvSpPr>
            <p:cNvPr id="220" name="Shape 220"/>
            <p:cNvSpPr txBox="1"/>
            <p:nvPr/>
          </p:nvSpPr>
          <p:spPr>
            <a:xfrm rot="-1776">
              <a:off x="7576724" y="2786633"/>
              <a:ext cx="1161300" cy="207000"/>
            </a:xfrm>
            <a:prstGeom prst="rect">
              <a:avLst/>
            </a:prstGeom>
            <a:noFill/>
            <a:ln>
              <a:noFill/>
            </a:ln>
          </p:spPr>
          <p:txBody>
            <a:bodyPr lIns="91425" tIns="91425" rIns="91425" bIns="91425" anchor="t" anchorCtr="0">
              <a:noAutofit/>
            </a:bodyPr>
            <a:lstStyle/>
            <a:p>
              <a:pPr lvl="0" algn="ctr" rtl="0">
                <a:spcBef>
                  <a:spcPts val="0"/>
                </a:spcBef>
                <a:buNone/>
              </a:pPr>
              <a:r>
                <a:rPr lang="en" sz="1050">
                  <a:latin typeface="Droid Sans"/>
                  <a:ea typeface="Droid Sans"/>
                  <a:cs typeface="Droid Sans"/>
                  <a:sym typeface="Droid Sans"/>
                </a:rPr>
                <a:t>Port status is </a:t>
              </a:r>
              <a:r>
                <a:rPr lang="en" sz="1050" b="1">
                  <a:latin typeface="Droid Sans"/>
                  <a:ea typeface="Droid Sans"/>
                  <a:cs typeface="Droid Sans"/>
                  <a:sym typeface="Droid Sans"/>
                </a:rPr>
                <a:t>open/closed</a:t>
              </a:r>
            </a:p>
          </p:txBody>
        </p:sp>
        <p:cxnSp>
          <p:nvCxnSpPr>
            <p:cNvPr id="221" name="Shape 221"/>
            <p:cNvCxnSpPr/>
            <p:nvPr/>
          </p:nvCxnSpPr>
          <p:spPr>
            <a:xfrm>
              <a:off x="6410325" y="2366975"/>
              <a:ext cx="1276200" cy="0"/>
            </a:xfrm>
            <a:prstGeom prst="straightConnector1">
              <a:avLst/>
            </a:prstGeom>
            <a:noFill/>
            <a:ln w="19050" cap="flat" cmpd="sng">
              <a:solidFill>
                <a:srgbClr val="000000"/>
              </a:solidFill>
              <a:prstDash val="solid"/>
              <a:round/>
              <a:headEnd type="none" w="lg" len="lg"/>
              <a:tailEnd type="triangle" w="lg" len="lg"/>
            </a:ln>
          </p:spPr>
        </p:cxnSp>
        <p:cxnSp>
          <p:nvCxnSpPr>
            <p:cNvPr id="222" name="Shape 222"/>
            <p:cNvCxnSpPr/>
            <p:nvPr/>
          </p:nvCxnSpPr>
          <p:spPr>
            <a:xfrm rot="10800000" flipH="1">
              <a:off x="6427284" y="263316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23" name="Shape 223"/>
            <p:cNvSpPr txBox="1"/>
            <p:nvPr/>
          </p:nvSpPr>
          <p:spPr>
            <a:xfrm>
              <a:off x="6520700" y="2081175"/>
              <a:ext cx="1197000" cy="237000"/>
            </a:xfrm>
            <a:prstGeom prst="rect">
              <a:avLst/>
            </a:prstGeom>
            <a:noFill/>
            <a:ln>
              <a:noFill/>
            </a:ln>
          </p:spPr>
          <p:txBody>
            <a:bodyPr lIns="91425" tIns="91425" rIns="91425" bIns="91425" anchor="t" anchorCtr="0">
              <a:noAutofit/>
            </a:bodyPr>
            <a:lstStyle/>
            <a:p>
              <a:pPr lvl="0" rtl="0">
                <a:spcBef>
                  <a:spcPts val="0"/>
                </a:spcBef>
                <a:buNone/>
              </a:pPr>
              <a:r>
                <a:rPr lang="en" sz="1400">
                  <a:latin typeface="Droid Sans"/>
                  <a:ea typeface="Droid Sans"/>
                  <a:cs typeface="Droid Sans"/>
                  <a:sym typeface="Droid Sans"/>
                </a:rPr>
                <a:t>SYN-ACK</a:t>
              </a:r>
            </a:p>
          </p:txBody>
        </p:sp>
        <p:sp>
          <p:nvSpPr>
            <p:cNvPr id="224" name="Shape 224"/>
            <p:cNvSpPr txBox="1"/>
            <p:nvPr/>
          </p:nvSpPr>
          <p:spPr>
            <a:xfrm>
              <a:off x="6711175" y="2325974"/>
              <a:ext cx="607800" cy="207600"/>
            </a:xfrm>
            <a:prstGeom prst="rect">
              <a:avLst/>
            </a:prstGeom>
            <a:noFill/>
            <a:ln>
              <a:noFill/>
            </a:ln>
          </p:spPr>
          <p:txBody>
            <a:bodyPr lIns="91425" tIns="91425" rIns="91425" bIns="91425" anchor="t" anchorCtr="0">
              <a:noAutofit/>
            </a:bodyPr>
            <a:lstStyle/>
            <a:p>
              <a:pPr lvl="0" rtl="0">
                <a:spcBef>
                  <a:spcPts val="0"/>
                </a:spcBef>
                <a:buNone/>
              </a:pPr>
              <a:r>
                <a:rPr lang="en" sz="1400" b="1">
                  <a:solidFill>
                    <a:srgbClr val="0B5394"/>
                  </a:solidFill>
                  <a:latin typeface="Droid Sans"/>
                  <a:ea typeface="Droid Sans"/>
                  <a:cs typeface="Droid Sans"/>
                  <a:sym typeface="Droid Sans"/>
                </a:rPr>
                <a:t>RST</a:t>
              </a:r>
            </a:p>
          </p:txBody>
        </p:sp>
      </p:grpSp>
      <p:grpSp>
        <p:nvGrpSpPr>
          <p:cNvPr id="225" name="Shape 225"/>
          <p:cNvGrpSpPr/>
          <p:nvPr/>
        </p:nvGrpSpPr>
        <p:grpSpPr>
          <a:xfrm>
            <a:off x="287666" y="1974719"/>
            <a:ext cx="1350619" cy="1306953"/>
            <a:chOff x="287666" y="1974719"/>
            <a:chExt cx="1350619" cy="1306953"/>
          </a:xfrm>
        </p:grpSpPr>
        <p:sp>
          <p:nvSpPr>
            <p:cNvPr id="226" name="Shape 226"/>
            <p:cNvSpPr/>
            <p:nvPr/>
          </p:nvSpPr>
          <p:spPr>
            <a:xfrm>
              <a:off x="287666" y="1974719"/>
              <a:ext cx="1350619" cy="1306953"/>
            </a:xfrm>
            <a:prstGeom prst="ellipse">
              <a:avLst/>
            </a:prstGeom>
            <a:solidFill>
              <a:srgbClr val="D9D9D9"/>
            </a:solidFill>
            <a:ln>
              <a:noFill/>
            </a:ln>
          </p:spPr>
          <p:txBody>
            <a:bodyPr lIns="91425" tIns="91425" rIns="91425" bIns="91425" anchor="ctr" anchorCtr="0">
              <a:noAutofit/>
            </a:bodyPr>
            <a:lstStyle/>
            <a:p>
              <a:pPr lvl="0" rtl="0">
                <a:spcBef>
                  <a:spcPts val="0"/>
                </a:spcBef>
                <a:buNone/>
              </a:pPr>
              <a:endParaRPr/>
            </a:p>
          </p:txBody>
        </p:sp>
        <p:pic>
          <p:nvPicPr>
            <p:cNvPr id="227" name="Shape 227"/>
            <p:cNvPicPr preferRelativeResize="0"/>
            <p:nvPr/>
          </p:nvPicPr>
          <p:blipFill>
            <a:blip r:embed="rId3">
              <a:alphaModFix/>
            </a:blip>
            <a:stretch>
              <a:fillRect/>
            </a:stretch>
          </p:blipFill>
          <p:spPr>
            <a:xfrm>
              <a:off x="327086" y="2162700"/>
              <a:ext cx="1211174" cy="818074"/>
            </a:xfrm>
            <a:prstGeom prst="rect">
              <a:avLst/>
            </a:prstGeom>
            <a:noFill/>
            <a:ln>
              <a:noFill/>
            </a:ln>
          </p:spPr>
        </p:pic>
      </p:grpSp>
      <p:sp>
        <p:nvSpPr>
          <p:cNvPr id="228" name="Shape 228"/>
          <p:cNvSpPr/>
          <p:nvPr/>
        </p:nvSpPr>
        <p:spPr>
          <a:xfrm>
            <a:off x="5713025" y="2925675"/>
            <a:ext cx="3253500" cy="1402800"/>
          </a:xfrm>
          <a:prstGeom prst="rect">
            <a:avLst/>
          </a:prstGeom>
          <a:solidFill>
            <a:srgbClr val="FFFFFF"/>
          </a:solidFill>
          <a:ln w="19050" cap="flat" cmpd="sng">
            <a:solidFill>
              <a:schemeClr val="dk2"/>
            </a:solidFill>
            <a:prstDash val="dot"/>
            <a:round/>
            <a:headEnd type="none" w="med" len="med"/>
            <a:tailEnd type="none" w="med" len="med"/>
          </a:ln>
        </p:spPr>
        <p:txBody>
          <a:bodyPr lIns="91425" tIns="91425" rIns="91425" bIns="91425" anchor="ctr" anchorCtr="0">
            <a:noAutofit/>
          </a:bodyPr>
          <a:lstStyle/>
          <a:p>
            <a:pPr lvl="0">
              <a:spcBef>
                <a:spcPts val="0"/>
              </a:spcBef>
              <a:buNone/>
            </a:pPr>
            <a:endParaRPr sz="1200"/>
          </a:p>
        </p:txBody>
      </p:sp>
      <p:sp>
        <p:nvSpPr>
          <p:cNvPr id="229" name="Shape 229"/>
          <p:cNvSpPr/>
          <p:nvPr/>
        </p:nvSpPr>
        <p:spPr>
          <a:xfrm>
            <a:off x="8029950" y="31289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200"/>
          </a:p>
        </p:txBody>
      </p:sp>
      <p:sp>
        <p:nvSpPr>
          <p:cNvPr id="230" name="Shape 230"/>
          <p:cNvSpPr txBox="1"/>
          <p:nvPr/>
        </p:nvSpPr>
        <p:spPr>
          <a:xfrm rot="-1776">
            <a:off x="7805324" y="3777233"/>
            <a:ext cx="1161300" cy="2070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Droid Sans"/>
                <a:ea typeface="Droid Sans"/>
                <a:cs typeface="Droid Sans"/>
                <a:sym typeface="Droid Sans"/>
              </a:rPr>
              <a:t>Port status is </a:t>
            </a:r>
            <a:r>
              <a:rPr lang="en" sz="1100" b="1">
                <a:latin typeface="Droid Sans"/>
                <a:ea typeface="Droid Sans"/>
                <a:cs typeface="Droid Sans"/>
                <a:sym typeface="Droid Sans"/>
              </a:rPr>
              <a:t>open</a:t>
            </a:r>
          </a:p>
        </p:txBody>
      </p:sp>
      <p:cxnSp>
        <p:nvCxnSpPr>
          <p:cNvPr id="231" name="Shape 231"/>
          <p:cNvCxnSpPr/>
          <p:nvPr/>
        </p:nvCxnSpPr>
        <p:spPr>
          <a:xfrm>
            <a:off x="6638925" y="3281375"/>
            <a:ext cx="1276200" cy="0"/>
          </a:xfrm>
          <a:prstGeom prst="straightConnector1">
            <a:avLst/>
          </a:prstGeom>
          <a:noFill/>
          <a:ln w="19050" cap="flat" cmpd="sng">
            <a:solidFill>
              <a:srgbClr val="000000"/>
            </a:solidFill>
            <a:prstDash val="solid"/>
            <a:round/>
            <a:headEnd type="none" w="lg" len="lg"/>
            <a:tailEnd type="triangle" w="lg" len="lg"/>
          </a:ln>
        </p:spPr>
      </p:cxnSp>
      <p:sp>
        <p:nvSpPr>
          <p:cNvPr id="232" name="Shape 232"/>
          <p:cNvSpPr txBox="1"/>
          <p:nvPr/>
        </p:nvSpPr>
        <p:spPr>
          <a:xfrm>
            <a:off x="7038475" y="2995575"/>
            <a:ext cx="907800" cy="237000"/>
          </a:xfrm>
          <a:prstGeom prst="rect">
            <a:avLst/>
          </a:prstGeom>
          <a:noFill/>
          <a:ln>
            <a:noFill/>
          </a:ln>
        </p:spPr>
        <p:txBody>
          <a:bodyPr lIns="91425" tIns="91425" rIns="91425" bIns="91425" anchor="t" anchorCtr="0">
            <a:noAutofit/>
          </a:bodyPr>
          <a:lstStyle/>
          <a:p>
            <a:pPr lvl="0" rtl="0">
              <a:spcBef>
                <a:spcPts val="0"/>
              </a:spcBef>
              <a:buNone/>
            </a:pPr>
            <a:r>
              <a:rPr lang="en" sz="1200">
                <a:latin typeface="Droid Sans"/>
                <a:ea typeface="Droid Sans"/>
                <a:cs typeface="Droid Sans"/>
                <a:sym typeface="Droid Sans"/>
              </a:rPr>
              <a:t>SYN</a:t>
            </a:r>
          </a:p>
        </p:txBody>
      </p:sp>
      <p:sp>
        <p:nvSpPr>
          <p:cNvPr id="233" name="Shape 233"/>
          <p:cNvSpPr txBox="1"/>
          <p:nvPr/>
        </p:nvSpPr>
        <p:spPr>
          <a:xfrm>
            <a:off x="6939775" y="32403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dirty="0">
                <a:solidFill>
                  <a:srgbClr val="0B5394"/>
                </a:solidFill>
                <a:latin typeface="Droid Sans"/>
                <a:ea typeface="Droid Sans"/>
                <a:cs typeface="Droid Sans"/>
                <a:sym typeface="Droid Sans"/>
              </a:rPr>
              <a:t>SYN/ACK</a:t>
            </a:r>
          </a:p>
        </p:txBody>
      </p:sp>
      <p:pic>
        <p:nvPicPr>
          <p:cNvPr id="234" name="Shape 234"/>
          <p:cNvPicPr preferRelativeResize="0"/>
          <p:nvPr/>
        </p:nvPicPr>
        <p:blipFill>
          <a:blip r:embed="rId3">
            <a:alphaModFix/>
          </a:blip>
          <a:stretch>
            <a:fillRect/>
          </a:stretch>
        </p:blipFill>
        <p:spPr>
          <a:xfrm>
            <a:off x="8074361" y="3244303"/>
            <a:ext cx="623240" cy="420974"/>
          </a:xfrm>
          <a:prstGeom prst="rect">
            <a:avLst/>
          </a:prstGeom>
          <a:noFill/>
          <a:ln>
            <a:noFill/>
          </a:ln>
        </p:spPr>
      </p:pic>
      <p:grpSp>
        <p:nvGrpSpPr>
          <p:cNvPr id="235" name="Shape 235"/>
          <p:cNvGrpSpPr/>
          <p:nvPr/>
        </p:nvGrpSpPr>
        <p:grpSpPr>
          <a:xfrm>
            <a:off x="5919825" y="1474350"/>
            <a:ext cx="741600" cy="741600"/>
            <a:chOff x="5880425" y="1336600"/>
            <a:chExt cx="741600" cy="741600"/>
          </a:xfrm>
        </p:grpSpPr>
        <p:sp>
          <p:nvSpPr>
            <p:cNvPr id="236" name="Shape 236"/>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37" name="Shape 237"/>
            <p:cNvPicPr preferRelativeResize="0"/>
            <p:nvPr/>
          </p:nvPicPr>
          <p:blipFill>
            <a:blip r:embed="rId5">
              <a:alphaModFix/>
            </a:blip>
            <a:stretch>
              <a:fillRect/>
            </a:stretch>
          </p:blipFill>
          <p:spPr>
            <a:xfrm>
              <a:off x="5910937" y="1515225"/>
              <a:ext cx="548700" cy="481500"/>
            </a:xfrm>
            <a:prstGeom prst="rect">
              <a:avLst/>
            </a:prstGeom>
            <a:noFill/>
            <a:ln>
              <a:noFill/>
            </a:ln>
          </p:spPr>
        </p:pic>
      </p:grpSp>
      <p:cxnSp>
        <p:nvCxnSpPr>
          <p:cNvPr id="238" name="Shape 238"/>
          <p:cNvCxnSpPr/>
          <p:nvPr/>
        </p:nvCxnSpPr>
        <p:spPr>
          <a:xfrm rot="10800000" flipH="1">
            <a:off x="6609749" y="3527705"/>
            <a:ext cx="1267800" cy="6600"/>
          </a:xfrm>
          <a:prstGeom prst="straightConnector1">
            <a:avLst/>
          </a:prstGeom>
          <a:noFill/>
          <a:ln w="19050" cap="flat" cmpd="sng">
            <a:solidFill>
              <a:srgbClr val="0B5394"/>
            </a:solidFill>
            <a:prstDash val="solid"/>
            <a:round/>
            <a:headEnd type="triangle" w="lg" len="lg"/>
            <a:tailEnd type="none" w="lg" len="lg"/>
          </a:ln>
        </p:spPr>
      </p:cxnSp>
      <p:grpSp>
        <p:nvGrpSpPr>
          <p:cNvPr id="239" name="Shape 239"/>
          <p:cNvGrpSpPr/>
          <p:nvPr/>
        </p:nvGrpSpPr>
        <p:grpSpPr>
          <a:xfrm>
            <a:off x="6609749" y="3468975"/>
            <a:ext cx="1267800" cy="293930"/>
            <a:chOff x="6381149" y="2325975"/>
            <a:chExt cx="1267800" cy="293930"/>
          </a:xfrm>
        </p:grpSpPr>
        <p:cxnSp>
          <p:nvCxnSpPr>
            <p:cNvPr id="240" name="Shape 240"/>
            <p:cNvCxnSpPr/>
            <p:nvPr/>
          </p:nvCxnSpPr>
          <p:spPr>
            <a:xfrm rot="10800000" flipH="1">
              <a:off x="6381149" y="261330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41" name="Shape 241"/>
            <p:cNvSpPr txBox="1"/>
            <p:nvPr/>
          </p:nvSpPr>
          <p:spPr>
            <a:xfrm>
              <a:off x="6711175" y="23259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0B5394"/>
                  </a:solidFill>
                  <a:latin typeface="Droid Sans"/>
                  <a:ea typeface="Droid Sans"/>
                  <a:cs typeface="Droid Sans"/>
                  <a:sym typeface="Droid Sans"/>
                </a:rPr>
                <a:t>SYN/ACK</a:t>
              </a:r>
            </a:p>
          </p:txBody>
        </p:sp>
      </p:grpSp>
      <p:grpSp>
        <p:nvGrpSpPr>
          <p:cNvPr id="242" name="Shape 242"/>
          <p:cNvGrpSpPr/>
          <p:nvPr/>
        </p:nvGrpSpPr>
        <p:grpSpPr>
          <a:xfrm>
            <a:off x="6609749" y="3697575"/>
            <a:ext cx="1267800" cy="293930"/>
            <a:chOff x="6381149" y="2325975"/>
            <a:chExt cx="1267800" cy="293930"/>
          </a:xfrm>
        </p:grpSpPr>
        <p:cxnSp>
          <p:nvCxnSpPr>
            <p:cNvPr id="243" name="Shape 243"/>
            <p:cNvCxnSpPr/>
            <p:nvPr/>
          </p:nvCxnSpPr>
          <p:spPr>
            <a:xfrm rot="10800000" flipH="1">
              <a:off x="6381149" y="2613305"/>
              <a:ext cx="1267800" cy="6600"/>
            </a:xfrm>
            <a:prstGeom prst="straightConnector1">
              <a:avLst/>
            </a:prstGeom>
            <a:noFill/>
            <a:ln w="19050" cap="flat" cmpd="sng">
              <a:solidFill>
                <a:srgbClr val="0B5394"/>
              </a:solidFill>
              <a:prstDash val="solid"/>
              <a:round/>
              <a:headEnd type="triangle" w="lg" len="lg"/>
              <a:tailEnd type="none" w="lg" len="lg"/>
            </a:ln>
          </p:spPr>
        </p:cxnSp>
        <p:sp>
          <p:nvSpPr>
            <p:cNvPr id="244" name="Shape 244"/>
            <p:cNvSpPr txBox="1"/>
            <p:nvPr/>
          </p:nvSpPr>
          <p:spPr>
            <a:xfrm>
              <a:off x="6711175" y="2325975"/>
              <a:ext cx="907800" cy="2076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0B5394"/>
                  </a:solidFill>
                  <a:latin typeface="Droid Sans"/>
                  <a:ea typeface="Droid Sans"/>
                  <a:cs typeface="Droid Sans"/>
                  <a:sym typeface="Droid Sans"/>
                </a:rPr>
                <a:t>SYN/ACK</a:t>
              </a:r>
            </a:p>
          </p:txBody>
        </p:sp>
      </p:grpSp>
      <p:grpSp>
        <p:nvGrpSpPr>
          <p:cNvPr id="245" name="Shape 245"/>
          <p:cNvGrpSpPr/>
          <p:nvPr/>
        </p:nvGrpSpPr>
        <p:grpSpPr>
          <a:xfrm>
            <a:off x="5882662" y="3205150"/>
            <a:ext cx="741600" cy="741600"/>
            <a:chOff x="5880425" y="1336600"/>
            <a:chExt cx="741600" cy="741600"/>
          </a:xfrm>
        </p:grpSpPr>
        <p:sp>
          <p:nvSpPr>
            <p:cNvPr id="246" name="Shape 246"/>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sz="1200"/>
            </a:p>
          </p:txBody>
        </p:sp>
        <p:pic>
          <p:nvPicPr>
            <p:cNvPr id="247" name="Shape 247"/>
            <p:cNvPicPr preferRelativeResize="0"/>
            <p:nvPr/>
          </p:nvPicPr>
          <p:blipFill>
            <a:blip r:embed="rId5">
              <a:alphaModFix/>
            </a:blip>
            <a:stretch>
              <a:fillRect/>
            </a:stretch>
          </p:blipFill>
          <p:spPr>
            <a:xfrm>
              <a:off x="5910937" y="1515225"/>
              <a:ext cx="548700" cy="481500"/>
            </a:xfrm>
            <a:prstGeom prst="rect">
              <a:avLst/>
            </a:prstGeom>
            <a:noFill/>
            <a:ln>
              <a:noFill/>
            </a:ln>
          </p:spPr>
        </p:pic>
      </p:grpSp>
    </p:spTree>
    <p:extLst>
      <p:ext uri="{BB962C8B-B14F-4D97-AF65-F5344CB8AC3E}">
        <p14:creationId xmlns:p14="http://schemas.microsoft.com/office/powerpoint/2010/main" val="27842809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Shape 447"/>
          <p:cNvSpPr txBox="1">
            <a:spLocks noGrp="1"/>
          </p:cNvSpPr>
          <p:nvPr>
            <p:ph type="title"/>
          </p:nvPr>
        </p:nvSpPr>
        <p:spPr>
          <a:xfrm>
            <a:off x="152400" y="8897"/>
            <a:ext cx="8763000" cy="857250"/>
          </a:xfrm>
          <a:prstGeom prst="rect">
            <a:avLst/>
          </a:prstGeom>
        </p:spPr>
        <p:txBody>
          <a:bodyPr lIns="91425" tIns="91425" rIns="91425" bIns="91425" anchor="t" anchorCtr="0">
            <a:noAutofit/>
          </a:bodyPr>
          <a:lstStyle/>
          <a:p>
            <a:pPr lvl="0">
              <a:spcBef>
                <a:spcPts val="0"/>
              </a:spcBef>
              <a:buNone/>
            </a:pPr>
            <a:r>
              <a:rPr lang="en-US" dirty="0" smtClean="0"/>
              <a:t>Key </a:t>
            </a:r>
            <a:r>
              <a:rPr lang="en-US" dirty="0" smtClean="0"/>
              <a:t>Observation: </a:t>
            </a:r>
            <a:br>
              <a:rPr lang="en-US" dirty="0" smtClean="0"/>
            </a:br>
            <a:r>
              <a:rPr lang="en-US" dirty="0" smtClean="0"/>
              <a:t>IP ID Increment</a:t>
            </a:r>
            <a:endParaRPr dirty="0"/>
          </a:p>
          <a:p>
            <a:pPr lvl="0">
              <a:spcBef>
                <a:spcPts val="0"/>
              </a:spcBef>
              <a:buNone/>
            </a:pPr>
            <a:endParaRPr dirty="0"/>
          </a:p>
        </p:txBody>
      </p:sp>
      <p:sp>
        <p:nvSpPr>
          <p:cNvPr id="448" name="Shape 448"/>
          <p:cNvSpPr txBox="1">
            <a:spLocks noGrp="1"/>
          </p:cNvSpPr>
          <p:nvPr>
            <p:ph idx="1"/>
          </p:nvPr>
        </p:nvSpPr>
        <p:spPr>
          <a:xfrm>
            <a:off x="152402" y="1385025"/>
            <a:ext cx="4164089" cy="3394472"/>
          </a:xfrm>
          <a:prstGeom prst="rect">
            <a:avLst/>
          </a:prstGeom>
        </p:spPr>
        <p:txBody>
          <a:bodyPr lIns="91425" tIns="91425" rIns="91425" bIns="91425" anchor="t" anchorCtr="0">
            <a:noAutofit/>
          </a:bodyPr>
          <a:lstStyle/>
          <a:p>
            <a:pPr marL="457200" lvl="0" indent="-228600">
              <a:lnSpc>
                <a:spcPct val="100000"/>
              </a:lnSpc>
              <a:spcBef>
                <a:spcPts val="0"/>
              </a:spcBef>
            </a:pPr>
            <a:r>
              <a:rPr lang="en" sz="2000" b="1" dirty="0">
                <a:solidFill>
                  <a:srgbClr val="980000"/>
                </a:solidFill>
              </a:rPr>
              <a:t>Global </a:t>
            </a:r>
            <a:r>
              <a:rPr lang="en" sz="2000" b="1" dirty="0" smtClean="0">
                <a:solidFill>
                  <a:srgbClr val="980000"/>
                </a:solidFill>
              </a:rPr>
              <a:t>IP</a:t>
            </a:r>
            <a:r>
              <a:rPr lang="en-US" sz="2000" b="1" dirty="0" smtClean="0">
                <a:solidFill>
                  <a:srgbClr val="980000"/>
                </a:solidFill>
              </a:rPr>
              <a:t> </a:t>
            </a:r>
            <a:r>
              <a:rPr lang="en" sz="2000" b="1" dirty="0" smtClean="0">
                <a:solidFill>
                  <a:srgbClr val="980000"/>
                </a:solidFill>
              </a:rPr>
              <a:t>ID</a:t>
            </a:r>
            <a:r>
              <a:rPr lang="en" sz="2000" dirty="0" smtClean="0">
                <a:solidFill>
                  <a:schemeClr val="dk1"/>
                </a:solidFill>
              </a:rPr>
              <a:t> for </a:t>
            </a:r>
            <a:r>
              <a:rPr lang="en-US" sz="2000" dirty="0" smtClean="0">
                <a:solidFill>
                  <a:schemeClr val="dk1"/>
                </a:solidFill>
              </a:rPr>
              <a:t>reflector</a:t>
            </a:r>
            <a:endParaRPr lang="en-US" sz="2000" dirty="0"/>
          </a:p>
          <a:p>
            <a:pPr marL="857250" lvl="1" indent="-228600">
              <a:lnSpc>
                <a:spcPct val="100000"/>
              </a:lnSpc>
            </a:pPr>
            <a:r>
              <a:rPr lang="en-US" sz="1800" dirty="0" smtClean="0">
                <a:solidFill>
                  <a:schemeClr val="dk1"/>
                </a:solidFill>
              </a:rPr>
              <a:t>Increments for each packet sent</a:t>
            </a:r>
          </a:p>
          <a:p>
            <a:pPr marL="857250" lvl="1" indent="-228600">
              <a:lnSpc>
                <a:spcPct val="100000"/>
              </a:lnSpc>
            </a:pPr>
            <a:r>
              <a:rPr lang="en-US" sz="1800" dirty="0" smtClean="0">
                <a:solidFill>
                  <a:schemeClr val="dk1"/>
                </a:solidFill>
              </a:rPr>
              <a:t>We can perturb this counter from a remote location</a:t>
            </a:r>
          </a:p>
          <a:p>
            <a:pPr marL="457200" indent="-228600"/>
            <a:r>
              <a:rPr lang="en-US" sz="2200" dirty="0" smtClean="0">
                <a:solidFill>
                  <a:schemeClr val="dk1"/>
                </a:solidFill>
              </a:rPr>
              <a:t>Continually probe reflector for IP ID value</a:t>
            </a:r>
          </a:p>
          <a:p>
            <a:pPr marL="457200" indent="-228600"/>
            <a:r>
              <a:rPr lang="en-US" sz="2200" b="1" dirty="0" smtClean="0">
                <a:solidFill>
                  <a:schemeClr val="dk1"/>
                </a:solidFill>
              </a:rPr>
              <a:t>Spoof</a:t>
            </a:r>
            <a:r>
              <a:rPr lang="en-US" sz="2200" dirty="0" smtClean="0">
                <a:solidFill>
                  <a:schemeClr val="dk1"/>
                </a:solidFill>
              </a:rPr>
              <a:t> packets from the measurement machine</a:t>
            </a:r>
          </a:p>
          <a:p>
            <a:pPr marL="857250" lvl="1" indent="-228600"/>
            <a:r>
              <a:rPr lang="en-US" sz="1800" dirty="0" smtClean="0">
                <a:solidFill>
                  <a:schemeClr val="dk1"/>
                </a:solidFill>
              </a:rPr>
              <a:t>Appear to come from reflector</a:t>
            </a:r>
            <a:endParaRPr lang="en" sz="1800" dirty="0">
              <a:solidFill>
                <a:schemeClr val="dk1"/>
              </a:solidFill>
            </a:endParaRPr>
          </a:p>
        </p:txBody>
      </p:sp>
      <p:sp>
        <p:nvSpPr>
          <p:cNvPr id="449" name="Shape 449"/>
          <p:cNvSpPr txBox="1">
            <a:spLocks noGrp="1"/>
          </p:cNvSpPr>
          <p:nvPr>
            <p:ph type="sldNum" sz="quarter" idx="12"/>
          </p:nvPr>
        </p:nvSpPr>
        <p:spPr>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pic>
        <p:nvPicPr>
          <p:cNvPr id="3" name="Picture 2"/>
          <p:cNvPicPr>
            <a:picLocks noChangeAspect="1"/>
          </p:cNvPicPr>
          <p:nvPr/>
        </p:nvPicPr>
        <p:blipFill>
          <a:blip r:embed="rId3"/>
          <a:stretch>
            <a:fillRect/>
          </a:stretch>
        </p:blipFill>
        <p:spPr>
          <a:xfrm>
            <a:off x="4530531" y="1711180"/>
            <a:ext cx="4440540" cy="3146570"/>
          </a:xfrm>
          <a:prstGeom prst="rect">
            <a:avLst/>
          </a:prstGeom>
        </p:spPr>
      </p:pic>
      <p:sp>
        <p:nvSpPr>
          <p:cNvPr id="4" name="TextBox 3"/>
          <p:cNvSpPr txBox="1"/>
          <p:nvPr/>
        </p:nvSpPr>
        <p:spPr>
          <a:xfrm>
            <a:off x="4851573" y="1423581"/>
            <a:ext cx="3905374" cy="369332"/>
          </a:xfrm>
          <a:prstGeom prst="rect">
            <a:avLst/>
          </a:prstGeom>
          <a:solidFill>
            <a:srgbClr val="D6D6D6"/>
          </a:solidFill>
        </p:spPr>
        <p:txBody>
          <a:bodyPr wrap="none" rtlCol="0">
            <a:spAutoFit/>
          </a:bodyPr>
          <a:lstStyle/>
          <a:p>
            <a:r>
              <a:rPr lang="en-US" sz="1800" dirty="0" smtClean="0"/>
              <a:t>Behavior under “normal” reachability</a:t>
            </a:r>
            <a:endParaRPr lang="en-US" sz="1800" dirty="0"/>
          </a:p>
        </p:txBody>
      </p:sp>
    </p:spTree>
    <p:extLst>
      <p:ext uri="{BB962C8B-B14F-4D97-AF65-F5344CB8AC3E}">
        <p14:creationId xmlns:p14="http://schemas.microsoft.com/office/powerpoint/2010/main" val="372828156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4565000" y="1050112"/>
            <a:ext cx="4271100" cy="17076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1371600" lvl="0" indent="-69850" rtl="0">
              <a:lnSpc>
                <a:spcPct val="100000"/>
              </a:lnSpc>
              <a:spcBef>
                <a:spcPts val="0"/>
              </a:spcBef>
              <a:spcAft>
                <a:spcPts val="1000"/>
              </a:spcAft>
              <a:buClr>
                <a:schemeClr val="dk1"/>
              </a:buClr>
              <a:buSzPct val="45833"/>
              <a:buFont typeface="Arial"/>
              <a:buNone/>
            </a:pPr>
            <a:r>
              <a:rPr lang="en" sz="2400" b="1">
                <a:solidFill>
                  <a:srgbClr val="000000"/>
                </a:solidFill>
                <a:latin typeface="Droid Sans"/>
                <a:ea typeface="Droid Sans"/>
                <a:cs typeface="Droid Sans"/>
                <a:sym typeface="Droid Sans"/>
              </a:rPr>
              <a:t>Site</a:t>
            </a:r>
            <a:r>
              <a:rPr lang="en" sz="1800" b="1">
                <a:solidFill>
                  <a:srgbClr val="000000"/>
                </a:solidFill>
                <a:latin typeface="Droid Sans"/>
                <a:ea typeface="Droid Sans"/>
                <a:cs typeface="Droid Sans"/>
                <a:sym typeface="Droid Sans"/>
              </a:rPr>
              <a:t> </a:t>
            </a:r>
          </a:p>
          <a:p>
            <a:pPr marL="1371600" lvl="0" indent="-69850" rtl="0">
              <a:lnSpc>
                <a:spcPct val="115000"/>
              </a:lnSpc>
              <a:spcBef>
                <a:spcPts val="0"/>
              </a:spcBef>
              <a:buClr>
                <a:schemeClr val="dk1"/>
              </a:buClr>
              <a:buSzPct val="61111"/>
              <a:buFont typeface="Arial"/>
              <a:buNone/>
            </a:pPr>
            <a:r>
              <a:rPr lang="en" sz="1800">
                <a:solidFill>
                  <a:schemeClr val="dk1"/>
                </a:solidFill>
                <a:latin typeface="Droid Sans"/>
                <a:ea typeface="Droid Sans"/>
                <a:cs typeface="Droid Sans"/>
                <a:sym typeface="Droid Sans"/>
              </a:rPr>
              <a:t>Open port an</a:t>
            </a:r>
            <a:r>
              <a:rPr lang="en" sz="1800">
                <a:solidFill>
                  <a:srgbClr val="000000"/>
                </a:solidFill>
                <a:latin typeface="Droid Sans"/>
                <a:ea typeface="Droid Sans"/>
                <a:cs typeface="Droid Sans"/>
                <a:sym typeface="Droid Sans"/>
              </a:rPr>
              <a:t>d </a:t>
            </a:r>
            <a:br>
              <a:rPr lang="en" sz="1800">
                <a:solidFill>
                  <a:srgbClr val="000000"/>
                </a:solidFill>
                <a:latin typeface="Droid Sans"/>
                <a:ea typeface="Droid Sans"/>
                <a:cs typeface="Droid Sans"/>
                <a:sym typeface="Droid Sans"/>
              </a:rPr>
            </a:br>
            <a:r>
              <a:rPr lang="en" sz="1800">
                <a:solidFill>
                  <a:schemeClr val="dk1"/>
                </a:solidFill>
                <a:latin typeface="Droid Sans"/>
                <a:ea typeface="Droid Sans"/>
                <a:cs typeface="Droid Sans"/>
                <a:sym typeface="Droid Sans"/>
              </a:rPr>
              <a:t>retransmitting SYN-ACKs</a:t>
            </a:r>
          </a:p>
        </p:txBody>
      </p:sp>
      <p:sp>
        <p:nvSpPr>
          <p:cNvPr id="253" name="Shape 253"/>
          <p:cNvSpPr txBox="1">
            <a:spLocks noGrp="1"/>
          </p:cNvSpPr>
          <p:nvPr>
            <p:ph type="body" idx="1"/>
          </p:nvPr>
        </p:nvSpPr>
        <p:spPr>
          <a:xfrm>
            <a:off x="293900" y="1058475"/>
            <a:ext cx="4271100" cy="17076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1371600" lvl="0" indent="-69850" rtl="0">
              <a:lnSpc>
                <a:spcPct val="100000"/>
              </a:lnSpc>
              <a:spcBef>
                <a:spcPts val="0"/>
              </a:spcBef>
              <a:spcAft>
                <a:spcPts val="1000"/>
              </a:spcAft>
              <a:buClr>
                <a:schemeClr val="dk1"/>
              </a:buClr>
              <a:buSzPct val="45833"/>
              <a:buFont typeface="Arial"/>
              <a:buNone/>
            </a:pPr>
            <a:r>
              <a:rPr lang="en" sz="2400" b="1">
                <a:solidFill>
                  <a:srgbClr val="000000"/>
                </a:solidFill>
                <a:latin typeface="Droid Sans"/>
                <a:ea typeface="Droid Sans"/>
                <a:cs typeface="Droid Sans"/>
                <a:sym typeface="Droid Sans"/>
              </a:rPr>
              <a:t>“User” (</a:t>
            </a:r>
            <a:r>
              <a:rPr lang="en" sz="2400" b="1">
                <a:solidFill>
                  <a:schemeClr val="dk1"/>
                </a:solidFill>
                <a:latin typeface="Droid Sans"/>
                <a:ea typeface="Droid Sans"/>
                <a:cs typeface="Droid Sans"/>
                <a:sym typeface="Droid Sans"/>
              </a:rPr>
              <a:t>Reflector</a:t>
            </a:r>
            <a:r>
              <a:rPr lang="en" sz="2400" b="1">
                <a:solidFill>
                  <a:srgbClr val="000000"/>
                </a:solidFill>
                <a:latin typeface="Droid Sans"/>
                <a:ea typeface="Droid Sans"/>
                <a:cs typeface="Droid Sans"/>
                <a:sym typeface="Droid Sans"/>
              </a:rPr>
              <a:t>)</a:t>
            </a:r>
          </a:p>
          <a:p>
            <a:pPr marL="1371600" lvl="0" indent="-69850" rtl="0">
              <a:lnSpc>
                <a:spcPct val="115000"/>
              </a:lnSpc>
              <a:spcBef>
                <a:spcPts val="0"/>
              </a:spcBef>
              <a:buClr>
                <a:schemeClr val="dk1"/>
              </a:buClr>
              <a:buSzPct val="61111"/>
              <a:buFont typeface="Arial"/>
              <a:buNone/>
            </a:pPr>
            <a:r>
              <a:rPr lang="en" sz="1800">
                <a:solidFill>
                  <a:srgbClr val="000000"/>
                </a:solidFill>
                <a:latin typeface="Droid Sans"/>
                <a:ea typeface="Droid Sans"/>
                <a:cs typeface="Droid Sans"/>
                <a:sym typeface="Droid Sans"/>
              </a:rPr>
              <a:t>Must maintain a </a:t>
            </a:r>
            <a:br>
              <a:rPr lang="en" sz="1800">
                <a:solidFill>
                  <a:srgbClr val="000000"/>
                </a:solidFill>
                <a:latin typeface="Droid Sans"/>
                <a:ea typeface="Droid Sans"/>
                <a:cs typeface="Droid Sans"/>
                <a:sym typeface="Droid Sans"/>
              </a:rPr>
            </a:br>
            <a:r>
              <a:rPr lang="en" sz="1800" u="sng">
                <a:solidFill>
                  <a:srgbClr val="000000"/>
                </a:solidFill>
                <a:latin typeface="Droid Sans"/>
                <a:ea typeface="Droid Sans"/>
                <a:cs typeface="Droid Sans"/>
                <a:sym typeface="Droid Sans"/>
              </a:rPr>
              <a:t>global</a:t>
            </a:r>
            <a:r>
              <a:rPr lang="en" sz="1800">
                <a:solidFill>
                  <a:srgbClr val="000000"/>
                </a:solidFill>
                <a:latin typeface="Droid Sans"/>
                <a:ea typeface="Droid Sans"/>
                <a:cs typeface="Droid Sans"/>
                <a:sym typeface="Droid Sans"/>
              </a:rPr>
              <a:t> value for IP ID</a:t>
            </a:r>
          </a:p>
        </p:txBody>
      </p:sp>
      <p:grpSp>
        <p:nvGrpSpPr>
          <p:cNvPr id="254" name="Shape 254"/>
          <p:cNvGrpSpPr/>
          <p:nvPr/>
        </p:nvGrpSpPr>
        <p:grpSpPr>
          <a:xfrm>
            <a:off x="617987" y="1331450"/>
            <a:ext cx="808567" cy="741600"/>
            <a:chOff x="6718625" y="2022400"/>
            <a:chExt cx="808567" cy="741600"/>
          </a:xfrm>
        </p:grpSpPr>
        <p:sp>
          <p:nvSpPr>
            <p:cNvPr id="255" name="Shape 255"/>
            <p:cNvSpPr/>
            <p:nvPr/>
          </p:nvSpPr>
          <p:spPr>
            <a:xfrm>
              <a:off x="6718625" y="20224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56" name="Shape 256"/>
            <p:cNvPicPr preferRelativeResize="0"/>
            <p:nvPr/>
          </p:nvPicPr>
          <p:blipFill>
            <a:blip r:embed="rId3">
              <a:alphaModFix/>
            </a:blip>
            <a:stretch>
              <a:fillRect/>
            </a:stretch>
          </p:blipFill>
          <p:spPr>
            <a:xfrm>
              <a:off x="6794824" y="2299824"/>
              <a:ext cx="615600" cy="395062"/>
            </a:xfrm>
            <a:prstGeom prst="rect">
              <a:avLst/>
            </a:prstGeom>
            <a:noFill/>
            <a:ln>
              <a:noFill/>
            </a:ln>
          </p:spPr>
        </p:pic>
        <p:pic>
          <p:nvPicPr>
            <p:cNvPr id="257" name="Shape 257"/>
            <p:cNvPicPr preferRelativeResize="0"/>
            <p:nvPr/>
          </p:nvPicPr>
          <p:blipFill>
            <a:blip r:embed="rId4">
              <a:alphaModFix/>
            </a:blip>
            <a:stretch>
              <a:fillRect/>
            </a:stretch>
          </p:blipFill>
          <p:spPr>
            <a:xfrm>
              <a:off x="7242929" y="2151554"/>
              <a:ext cx="284262" cy="188250"/>
            </a:xfrm>
            <a:prstGeom prst="rect">
              <a:avLst/>
            </a:prstGeom>
            <a:noFill/>
            <a:ln>
              <a:noFill/>
            </a:ln>
          </p:spPr>
        </p:pic>
      </p:grpSp>
      <p:grpSp>
        <p:nvGrpSpPr>
          <p:cNvPr id="258" name="Shape 258"/>
          <p:cNvGrpSpPr/>
          <p:nvPr/>
        </p:nvGrpSpPr>
        <p:grpSpPr>
          <a:xfrm>
            <a:off x="5080116" y="1331437"/>
            <a:ext cx="805858" cy="741600"/>
            <a:chOff x="3371041" y="1238637"/>
            <a:chExt cx="805858" cy="741600"/>
          </a:xfrm>
        </p:grpSpPr>
        <p:grpSp>
          <p:nvGrpSpPr>
            <p:cNvPr id="259" name="Shape 259"/>
            <p:cNvGrpSpPr/>
            <p:nvPr/>
          </p:nvGrpSpPr>
          <p:grpSpPr>
            <a:xfrm>
              <a:off x="3435300" y="1238637"/>
              <a:ext cx="741600" cy="741600"/>
              <a:chOff x="815950" y="3056550"/>
              <a:chExt cx="741600" cy="741600"/>
            </a:xfrm>
          </p:grpSpPr>
          <p:sp>
            <p:nvSpPr>
              <p:cNvPr id="260" name="Shape 260"/>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61" name="Shape 261"/>
              <p:cNvPicPr preferRelativeResize="0"/>
              <p:nvPr/>
            </p:nvPicPr>
            <p:blipFill>
              <a:blip r:embed="rId5">
                <a:alphaModFix/>
              </a:blip>
              <a:stretch>
                <a:fillRect/>
              </a:stretch>
            </p:blipFill>
            <p:spPr>
              <a:xfrm>
                <a:off x="1229275" y="3163025"/>
                <a:ext cx="301200" cy="188250"/>
              </a:xfrm>
              <a:prstGeom prst="rect">
                <a:avLst/>
              </a:prstGeom>
              <a:noFill/>
              <a:ln>
                <a:noFill/>
              </a:ln>
            </p:spPr>
          </p:pic>
        </p:grpSp>
        <p:pic>
          <p:nvPicPr>
            <p:cNvPr id="262" name="Shape 262"/>
            <p:cNvPicPr preferRelativeResize="0"/>
            <p:nvPr/>
          </p:nvPicPr>
          <p:blipFill>
            <a:blip r:embed="rId6">
              <a:alphaModFix/>
            </a:blip>
            <a:stretch>
              <a:fillRect/>
            </a:stretch>
          </p:blipFill>
          <p:spPr>
            <a:xfrm>
              <a:off x="3371041" y="1488853"/>
              <a:ext cx="596324" cy="382674"/>
            </a:xfrm>
            <a:prstGeom prst="rect">
              <a:avLst/>
            </a:prstGeom>
            <a:noFill/>
            <a:ln>
              <a:noFill/>
            </a:ln>
          </p:spPr>
        </p:pic>
      </p:grpSp>
      <p:sp>
        <p:nvSpPr>
          <p:cNvPr id="263" name="Shape 263"/>
          <p:cNvSpPr txBox="1">
            <a:spLocks noGrp="1"/>
          </p:cNvSpPr>
          <p:nvPr>
            <p:ph type="body" idx="1"/>
          </p:nvPr>
        </p:nvSpPr>
        <p:spPr>
          <a:xfrm>
            <a:off x="293900" y="2901750"/>
            <a:ext cx="8538300" cy="1832400"/>
          </a:xfrm>
          <a:prstGeom prst="rect">
            <a:avLst/>
          </a:prstGeom>
          <a:solidFill>
            <a:srgbClr val="F3F3F3"/>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marL="3200400" lvl="0" indent="0" rtl="0">
              <a:lnSpc>
                <a:spcPct val="100000"/>
              </a:lnSpc>
              <a:spcBef>
                <a:spcPts val="0"/>
              </a:spcBef>
              <a:spcAft>
                <a:spcPts val="1000"/>
              </a:spcAft>
              <a:buNone/>
            </a:pPr>
            <a:r>
              <a:rPr lang="en" sz="2400" b="1">
                <a:solidFill>
                  <a:srgbClr val="000000"/>
                </a:solidFill>
                <a:latin typeface="Droid Sans"/>
                <a:ea typeface="Droid Sans"/>
                <a:cs typeface="Droid Sans"/>
                <a:sym typeface="Droid Sans"/>
              </a:rPr>
              <a:t>Measurement Machine</a:t>
            </a:r>
          </a:p>
          <a:p>
            <a:pPr marL="3200400" lvl="0" indent="0" rtl="0">
              <a:lnSpc>
                <a:spcPct val="100000"/>
              </a:lnSpc>
              <a:spcBef>
                <a:spcPts val="0"/>
              </a:spcBef>
              <a:spcAft>
                <a:spcPts val="0"/>
              </a:spcAft>
              <a:buNone/>
            </a:pPr>
            <a:r>
              <a:rPr lang="en" sz="1800">
                <a:solidFill>
                  <a:srgbClr val="000000"/>
                </a:solidFill>
                <a:latin typeface="Droid Sans"/>
                <a:ea typeface="Droid Sans"/>
                <a:cs typeface="Droid Sans"/>
                <a:sym typeface="Droid Sans"/>
              </a:rPr>
              <a:t>Must be able to spoof packets</a:t>
            </a:r>
          </a:p>
        </p:txBody>
      </p:sp>
      <p:sp>
        <p:nvSpPr>
          <p:cNvPr id="264" name="Shape 2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latin typeface="Arial"/>
                <a:ea typeface="Arial"/>
                <a:cs typeface="Arial"/>
                <a:sym typeface="Arial"/>
              </a:rPr>
              <a:t>28</a:t>
            </a:fld>
            <a:endParaRPr lang="en">
              <a:latin typeface="Arial"/>
              <a:ea typeface="Arial"/>
              <a:cs typeface="Arial"/>
              <a:sym typeface="Arial"/>
            </a:endParaRPr>
          </a:p>
        </p:txBody>
      </p:sp>
      <p:sp>
        <p:nvSpPr>
          <p:cNvPr id="265" name="Shape 265"/>
          <p:cNvSpPr/>
          <p:nvPr/>
        </p:nvSpPr>
        <p:spPr>
          <a:xfrm>
            <a:off x="1246050" y="255975"/>
            <a:ext cx="6571800" cy="6501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Clr>
                <a:schemeClr val="dk1"/>
              </a:buClr>
              <a:buSzPct val="42307"/>
              <a:buFont typeface="Arial"/>
              <a:buNone/>
            </a:pPr>
            <a:r>
              <a:rPr lang="en-US" sz="3200" b="1" dirty="0" smtClean="0">
                <a:solidFill>
                  <a:srgbClr val="FF0000"/>
                </a:solidFill>
                <a:latin typeface="Droid Sans"/>
                <a:ea typeface="Droid Sans"/>
                <a:cs typeface="Droid Sans"/>
                <a:sym typeface="Droid Sans"/>
              </a:rPr>
              <a:t>Augur </a:t>
            </a:r>
            <a:r>
              <a:rPr lang="en" sz="3200" b="1" dirty="0" smtClean="0">
                <a:solidFill>
                  <a:srgbClr val="FF0000"/>
                </a:solidFill>
                <a:latin typeface="Droid Sans"/>
                <a:ea typeface="Droid Sans"/>
                <a:cs typeface="Droid Sans"/>
                <a:sym typeface="Droid Sans"/>
              </a:rPr>
              <a:t>Requirements</a:t>
            </a:r>
            <a:endParaRPr lang="en" sz="3200" b="1" dirty="0">
              <a:solidFill>
                <a:srgbClr val="FF0000"/>
              </a:solidFill>
              <a:latin typeface="Droid Sans"/>
              <a:ea typeface="Droid Sans"/>
              <a:cs typeface="Droid Sans"/>
              <a:sym typeface="Droid Sans"/>
            </a:endParaRPr>
          </a:p>
        </p:txBody>
      </p:sp>
      <p:grpSp>
        <p:nvGrpSpPr>
          <p:cNvPr id="266" name="Shape 266"/>
          <p:cNvGrpSpPr/>
          <p:nvPr/>
        </p:nvGrpSpPr>
        <p:grpSpPr>
          <a:xfrm>
            <a:off x="2545721" y="3368352"/>
            <a:ext cx="860033" cy="853359"/>
            <a:chOff x="5767425" y="2769750"/>
            <a:chExt cx="741600" cy="741600"/>
          </a:xfrm>
        </p:grpSpPr>
        <p:grpSp>
          <p:nvGrpSpPr>
            <p:cNvPr id="267" name="Shape 267"/>
            <p:cNvGrpSpPr/>
            <p:nvPr/>
          </p:nvGrpSpPr>
          <p:grpSpPr>
            <a:xfrm>
              <a:off x="5767425" y="2769750"/>
              <a:ext cx="741600" cy="741600"/>
              <a:chOff x="5880425" y="1336600"/>
              <a:chExt cx="741600" cy="741600"/>
            </a:xfrm>
          </p:grpSpPr>
          <p:sp>
            <p:nvSpPr>
              <p:cNvPr id="268" name="Shape 268"/>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269" name="Shape 269"/>
              <p:cNvPicPr preferRelativeResize="0"/>
              <p:nvPr/>
            </p:nvPicPr>
            <p:blipFill>
              <a:blip r:embed="rId7">
                <a:alphaModFix/>
              </a:blip>
              <a:stretch>
                <a:fillRect/>
              </a:stretch>
            </p:blipFill>
            <p:spPr>
              <a:xfrm>
                <a:off x="5910937" y="1515225"/>
                <a:ext cx="548700" cy="481500"/>
              </a:xfrm>
              <a:prstGeom prst="rect">
                <a:avLst/>
              </a:prstGeom>
              <a:noFill/>
              <a:ln>
                <a:noFill/>
              </a:ln>
            </p:spPr>
          </p:pic>
        </p:grpSp>
        <p:pic>
          <p:nvPicPr>
            <p:cNvPr id="270" name="Shape 270"/>
            <p:cNvPicPr preferRelativeResize="0"/>
            <p:nvPr/>
          </p:nvPicPr>
          <p:blipFill>
            <a:blip r:embed="rId8">
              <a:alphaModFix/>
            </a:blip>
            <a:stretch>
              <a:fillRect/>
            </a:stretch>
          </p:blipFill>
          <p:spPr>
            <a:xfrm>
              <a:off x="6163124" y="2817789"/>
              <a:ext cx="303650" cy="206872"/>
            </a:xfrm>
            <a:prstGeom prst="rect">
              <a:avLst/>
            </a:prstGeom>
            <a:noFill/>
            <a:ln>
              <a:noFill/>
            </a:ln>
          </p:spPr>
        </p:pic>
      </p:grpSp>
    </p:spTree>
    <p:extLst>
      <p:ext uri="{BB962C8B-B14F-4D97-AF65-F5344CB8AC3E}">
        <p14:creationId xmlns:p14="http://schemas.microsoft.com/office/powerpoint/2010/main" val="5963788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99" name="Shape 599"/>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a:spcBef>
                <a:spcPts val="0"/>
              </a:spcBef>
              <a:buNone/>
            </a:pPr>
            <a:r>
              <a:rPr lang="en" sz="1200" b="1">
                <a:solidFill>
                  <a:srgbClr val="CC0000"/>
                </a:solidFill>
                <a:latin typeface="Bitter"/>
                <a:ea typeface="Bitter"/>
                <a:cs typeface="Bitter"/>
                <a:sym typeface="Bitter"/>
              </a:rPr>
              <a:t>7002</a:t>
            </a:r>
          </a:p>
          <a:p>
            <a:pPr lvl="0" rtl="0">
              <a:spcBef>
                <a:spcPts val="0"/>
              </a:spcBef>
              <a:buNone/>
            </a:pPr>
            <a:r>
              <a:rPr lang="en" sz="1200" b="1">
                <a:solidFill>
                  <a:srgbClr val="CC0000"/>
                </a:solidFill>
                <a:latin typeface="Bitter"/>
                <a:ea typeface="Bitter"/>
                <a:cs typeface="Bitter"/>
                <a:sym typeface="Bitter"/>
              </a:rPr>
              <a:t>7003</a:t>
            </a:r>
          </a:p>
        </p:txBody>
      </p:sp>
      <p:grpSp>
        <p:nvGrpSpPr>
          <p:cNvPr id="600" name="Shape 600"/>
          <p:cNvGrpSpPr/>
          <p:nvPr/>
        </p:nvGrpSpPr>
        <p:grpSpPr>
          <a:xfrm>
            <a:off x="6871025" y="3677037"/>
            <a:ext cx="741600" cy="741600"/>
            <a:chOff x="815950" y="3056550"/>
            <a:chExt cx="741600" cy="741600"/>
          </a:xfrm>
        </p:grpSpPr>
        <p:sp>
          <p:nvSpPr>
            <p:cNvPr id="595" name="Shape 595"/>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01" name="Shape 601"/>
            <p:cNvPicPr preferRelativeResize="0"/>
            <p:nvPr/>
          </p:nvPicPr>
          <p:blipFill>
            <a:blip r:embed="rId3">
              <a:alphaModFix/>
            </a:blip>
            <a:stretch>
              <a:fillRect/>
            </a:stretch>
          </p:blipFill>
          <p:spPr>
            <a:xfrm>
              <a:off x="1229275" y="3163025"/>
              <a:ext cx="301200" cy="188250"/>
            </a:xfrm>
            <a:prstGeom prst="rect">
              <a:avLst/>
            </a:prstGeom>
            <a:noFill/>
            <a:ln>
              <a:noFill/>
            </a:ln>
          </p:spPr>
        </p:pic>
      </p:grpSp>
      <p:grpSp>
        <p:nvGrpSpPr>
          <p:cNvPr id="602" name="Shape 602"/>
          <p:cNvGrpSpPr/>
          <p:nvPr/>
        </p:nvGrpSpPr>
        <p:grpSpPr>
          <a:xfrm>
            <a:off x="6818874" y="1234625"/>
            <a:ext cx="741600" cy="741600"/>
            <a:chOff x="2008124" y="3897175"/>
            <a:chExt cx="741600" cy="741600"/>
          </a:xfrm>
        </p:grpSpPr>
        <p:sp>
          <p:nvSpPr>
            <p:cNvPr id="603" name="Shape 603"/>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04" name="Shape 604"/>
            <p:cNvPicPr preferRelativeResize="0"/>
            <p:nvPr/>
          </p:nvPicPr>
          <p:blipFill>
            <a:blip r:embed="rId4">
              <a:alphaModFix/>
            </a:blip>
            <a:stretch>
              <a:fillRect/>
            </a:stretch>
          </p:blipFill>
          <p:spPr>
            <a:xfrm>
              <a:off x="2456229" y="4026329"/>
              <a:ext cx="284262" cy="188250"/>
            </a:xfrm>
            <a:prstGeom prst="rect">
              <a:avLst/>
            </a:prstGeom>
            <a:noFill/>
            <a:ln>
              <a:noFill/>
            </a:ln>
          </p:spPr>
        </p:pic>
        <p:pic>
          <p:nvPicPr>
            <p:cNvPr id="605" name="Shape 605"/>
            <p:cNvPicPr preferRelativeResize="0"/>
            <p:nvPr/>
          </p:nvPicPr>
          <p:blipFill>
            <a:blip r:embed="rId5">
              <a:alphaModFix/>
            </a:blip>
            <a:stretch>
              <a:fillRect/>
            </a:stretch>
          </p:blipFill>
          <p:spPr>
            <a:xfrm>
              <a:off x="2008124" y="4174599"/>
              <a:ext cx="615600" cy="395062"/>
            </a:xfrm>
            <a:prstGeom prst="rect">
              <a:avLst/>
            </a:prstGeom>
            <a:noFill/>
            <a:ln>
              <a:noFill/>
            </a:ln>
          </p:spPr>
        </p:pic>
      </p:grpSp>
      <p:sp>
        <p:nvSpPr>
          <p:cNvPr id="608" name="Shape 608"/>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2" name="Group 1"/>
          <p:cNvGrpSpPr/>
          <p:nvPr/>
        </p:nvGrpSpPr>
        <p:grpSpPr>
          <a:xfrm>
            <a:off x="4167899" y="1146625"/>
            <a:ext cx="2614500" cy="330265"/>
            <a:chOff x="4167899" y="1146625"/>
            <a:chExt cx="2614500" cy="330265"/>
          </a:xfrm>
        </p:grpSpPr>
        <p:sp>
          <p:nvSpPr>
            <p:cNvPr id="606" name="Shape 606"/>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dirty="0">
                  <a:latin typeface="Droid Sans"/>
                  <a:ea typeface="Droid Sans"/>
                  <a:cs typeface="Droid Sans"/>
                  <a:sym typeface="Droid Sans"/>
                </a:rPr>
                <a:t>SYN/ACK</a:t>
              </a:r>
            </a:p>
          </p:txBody>
        </p:sp>
        <p:cxnSp>
          <p:nvCxnSpPr>
            <p:cNvPr id="607" name="Shape 607"/>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grpSp>
          <p:nvGrpSpPr>
            <p:cNvPr id="609" name="Shape 609"/>
            <p:cNvGrpSpPr/>
            <p:nvPr/>
          </p:nvGrpSpPr>
          <p:grpSpPr>
            <a:xfrm>
              <a:off x="4527223" y="1185099"/>
              <a:ext cx="240007" cy="291791"/>
              <a:chOff x="8451323" y="2207500"/>
              <a:chExt cx="240007" cy="291791"/>
            </a:xfrm>
          </p:grpSpPr>
          <p:sp>
            <p:nvSpPr>
              <p:cNvPr id="610" name="Shape 61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1" name="Shape 611"/>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sp>
        <p:nvSpPr>
          <p:cNvPr id="621" name="Shape 621"/>
          <p:cNvSpPr txBox="1"/>
          <p:nvPr/>
        </p:nvSpPr>
        <p:spPr>
          <a:xfrm rot="-1244">
            <a:off x="6775074" y="1930763"/>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Reflector</a:t>
            </a:r>
          </a:p>
        </p:txBody>
      </p:sp>
      <p:sp>
        <p:nvSpPr>
          <p:cNvPr id="622" name="Shape 622"/>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5" name="Group 4"/>
          <p:cNvGrpSpPr/>
          <p:nvPr/>
        </p:nvGrpSpPr>
        <p:grpSpPr>
          <a:xfrm>
            <a:off x="6206351" y="2296800"/>
            <a:ext cx="1042200" cy="2046600"/>
            <a:chOff x="6206351" y="2296800"/>
            <a:chExt cx="1042200" cy="2046600"/>
          </a:xfrm>
        </p:grpSpPr>
        <p:cxnSp>
          <p:nvCxnSpPr>
            <p:cNvPr id="596" name="Shape 596"/>
            <p:cNvCxnSpPr/>
            <p:nvPr/>
          </p:nvCxnSpPr>
          <p:spPr>
            <a:xfrm rot="10800000">
              <a:off x="7035725" y="2296800"/>
              <a:ext cx="19200" cy="2046600"/>
            </a:xfrm>
            <a:prstGeom prst="straightConnector1">
              <a:avLst/>
            </a:prstGeom>
            <a:noFill/>
            <a:ln w="19050" cap="flat" cmpd="sng">
              <a:solidFill>
                <a:srgbClr val="434343"/>
              </a:solidFill>
              <a:prstDash val="solid"/>
              <a:round/>
              <a:headEnd type="none" w="lg" len="lg"/>
              <a:tailEnd type="triangle" w="lg" len="lg"/>
            </a:ln>
          </p:spPr>
        </p:cxnSp>
        <p:grpSp>
          <p:nvGrpSpPr>
            <p:cNvPr id="623" name="Shape 623"/>
            <p:cNvGrpSpPr/>
            <p:nvPr/>
          </p:nvGrpSpPr>
          <p:grpSpPr>
            <a:xfrm>
              <a:off x="6909513" y="2651642"/>
              <a:ext cx="271632" cy="291791"/>
              <a:chOff x="8735826" y="3269817"/>
              <a:chExt cx="271632" cy="291791"/>
            </a:xfrm>
          </p:grpSpPr>
          <p:sp>
            <p:nvSpPr>
              <p:cNvPr id="624" name="Shape 624"/>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25" name="Shape 625"/>
              <p:cNvSpPr txBox="1"/>
              <p:nvPr/>
            </p:nvSpPr>
            <p:spPr>
              <a:xfrm>
                <a:off x="8735826" y="326981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4</a:t>
                </a:r>
              </a:p>
            </p:txBody>
          </p:sp>
        </p:grpSp>
        <p:sp>
          <p:nvSpPr>
            <p:cNvPr id="626" name="Shape 626"/>
            <p:cNvSpPr txBox="1"/>
            <p:nvPr/>
          </p:nvSpPr>
          <p:spPr>
            <a:xfrm rot="-990">
              <a:off x="6206351" y="2630888"/>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grpSp>
        <p:nvGrpSpPr>
          <p:cNvPr id="7" name="Group 6"/>
          <p:cNvGrpSpPr/>
          <p:nvPr/>
        </p:nvGrpSpPr>
        <p:grpSpPr>
          <a:xfrm>
            <a:off x="3922650" y="489721"/>
            <a:ext cx="3224325" cy="771754"/>
            <a:chOff x="3922650" y="489721"/>
            <a:chExt cx="3224325" cy="771754"/>
          </a:xfrm>
        </p:grpSpPr>
        <p:sp>
          <p:nvSpPr>
            <p:cNvPr id="592" name="Shape 592"/>
            <p:cNvSpPr/>
            <p:nvPr/>
          </p:nvSpPr>
          <p:spPr>
            <a:xfrm>
              <a:off x="3922650"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628" name="Shape 628"/>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dirty="0">
                  <a:latin typeface="Droid Sans"/>
                  <a:ea typeface="Droid Sans"/>
                  <a:cs typeface="Droid Sans"/>
                  <a:sym typeface="Droid Sans"/>
                </a:rPr>
                <a:t>SYN/ACK</a:t>
              </a:r>
            </a:p>
          </p:txBody>
        </p:sp>
        <p:grpSp>
          <p:nvGrpSpPr>
            <p:cNvPr id="629" name="Shape 629"/>
            <p:cNvGrpSpPr/>
            <p:nvPr/>
          </p:nvGrpSpPr>
          <p:grpSpPr>
            <a:xfrm>
              <a:off x="4498323" y="528196"/>
              <a:ext cx="268907" cy="291791"/>
              <a:chOff x="8422423" y="2207500"/>
              <a:chExt cx="268907" cy="291791"/>
            </a:xfrm>
          </p:grpSpPr>
          <p:sp>
            <p:nvSpPr>
              <p:cNvPr id="630" name="Shape 63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31" name="Shape 631"/>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dirty="0">
                    <a:latin typeface="Syncopate"/>
                    <a:ea typeface="Syncopate"/>
                    <a:cs typeface="Syncopate"/>
                    <a:sym typeface="Syncopate"/>
                  </a:rPr>
                  <a:t>6</a:t>
                </a:r>
              </a:p>
            </p:txBody>
          </p:sp>
        </p:grpSp>
      </p:grpSp>
      <p:grpSp>
        <p:nvGrpSpPr>
          <p:cNvPr id="8" name="Group 7"/>
          <p:cNvGrpSpPr/>
          <p:nvPr/>
        </p:nvGrpSpPr>
        <p:grpSpPr>
          <a:xfrm>
            <a:off x="4100850" y="688647"/>
            <a:ext cx="2904050" cy="618053"/>
            <a:chOff x="4100850" y="688647"/>
            <a:chExt cx="2904050" cy="618053"/>
          </a:xfrm>
        </p:grpSpPr>
        <p:sp>
          <p:nvSpPr>
            <p:cNvPr id="593" name="Shape 593"/>
            <p:cNvSpPr/>
            <p:nvPr/>
          </p:nvSpPr>
          <p:spPr>
            <a:xfrm>
              <a:off x="4100850" y="939150"/>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sp>
          <p:nvSpPr>
            <p:cNvPr id="627" name="Shape 627"/>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grpSp>
          <p:nvGrpSpPr>
            <p:cNvPr id="632" name="Shape 632"/>
            <p:cNvGrpSpPr/>
            <p:nvPr/>
          </p:nvGrpSpPr>
          <p:grpSpPr>
            <a:xfrm>
              <a:off x="4753813" y="745432"/>
              <a:ext cx="255232" cy="287991"/>
              <a:chOff x="8376525" y="2597686"/>
              <a:chExt cx="255232" cy="287991"/>
            </a:xfrm>
          </p:grpSpPr>
          <p:sp>
            <p:nvSpPr>
              <p:cNvPr id="633" name="Shape 63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34" name="Shape 63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grpSp>
      <p:pic>
        <p:nvPicPr>
          <p:cNvPr id="635" name="Shape 635"/>
          <p:cNvPicPr preferRelativeResize="0"/>
          <p:nvPr/>
        </p:nvPicPr>
        <p:blipFill>
          <a:blip r:embed="rId6">
            <a:alphaModFix/>
          </a:blip>
          <a:stretch>
            <a:fillRect/>
          </a:stretch>
        </p:blipFill>
        <p:spPr>
          <a:xfrm>
            <a:off x="6833950" y="3927253"/>
            <a:ext cx="596324" cy="382674"/>
          </a:xfrm>
          <a:prstGeom prst="rect">
            <a:avLst/>
          </a:prstGeom>
          <a:noFill/>
          <a:ln>
            <a:noFill/>
          </a:ln>
        </p:spPr>
      </p:pic>
      <p:pic>
        <p:nvPicPr>
          <p:cNvPr id="636" name="Shape 636"/>
          <p:cNvPicPr preferRelativeResize="0"/>
          <p:nvPr/>
        </p:nvPicPr>
        <p:blipFill>
          <a:blip r:embed="rId7">
            <a:alphaModFix/>
          </a:blip>
          <a:stretch>
            <a:fillRect/>
          </a:stretch>
        </p:blipFill>
        <p:spPr>
          <a:xfrm>
            <a:off x="6937599" y="4009425"/>
            <a:ext cx="358300" cy="229924"/>
          </a:xfrm>
          <a:prstGeom prst="rect">
            <a:avLst/>
          </a:prstGeom>
          <a:noFill/>
          <a:ln>
            <a:noFill/>
          </a:ln>
        </p:spPr>
      </p:pic>
      <p:sp>
        <p:nvSpPr>
          <p:cNvPr id="637" name="Shape 6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29</a:t>
            </a:fld>
            <a:endParaRPr lang="en">
              <a:solidFill>
                <a:schemeClr val="dk2"/>
              </a:solidFill>
              <a:latin typeface="Arial"/>
              <a:ea typeface="Arial"/>
              <a:cs typeface="Arial"/>
              <a:sym typeface="Arial"/>
            </a:endParaRPr>
          </a:p>
        </p:txBody>
      </p:sp>
      <p:grpSp>
        <p:nvGrpSpPr>
          <p:cNvPr id="3" name="Group 2"/>
          <p:cNvGrpSpPr/>
          <p:nvPr/>
        </p:nvGrpSpPr>
        <p:grpSpPr>
          <a:xfrm>
            <a:off x="4391900" y="1345541"/>
            <a:ext cx="2640000" cy="344786"/>
            <a:chOff x="4391900" y="1345541"/>
            <a:chExt cx="2640000" cy="344786"/>
          </a:xfrm>
        </p:grpSpPr>
        <p:cxnSp>
          <p:nvCxnSpPr>
            <p:cNvPr id="598" name="Shape 598"/>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grpSp>
          <p:nvGrpSpPr>
            <p:cNvPr id="612" name="Shape 612"/>
            <p:cNvGrpSpPr/>
            <p:nvPr/>
          </p:nvGrpSpPr>
          <p:grpSpPr>
            <a:xfrm>
              <a:off x="4753813" y="1402336"/>
              <a:ext cx="255232" cy="287991"/>
              <a:chOff x="8376525" y="2597686"/>
              <a:chExt cx="255232" cy="287991"/>
            </a:xfrm>
          </p:grpSpPr>
          <p:sp>
            <p:nvSpPr>
              <p:cNvPr id="613" name="Shape 61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4" name="Shape 61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sp>
          <p:nvSpPr>
            <p:cNvPr id="638" name="Shape 638"/>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grpSp>
      <p:grpSp>
        <p:nvGrpSpPr>
          <p:cNvPr id="4" name="Group 3"/>
          <p:cNvGrpSpPr/>
          <p:nvPr/>
        </p:nvGrpSpPr>
        <p:grpSpPr>
          <a:xfrm>
            <a:off x="4100829" y="1767542"/>
            <a:ext cx="2878800" cy="2018099"/>
            <a:chOff x="4100829" y="1767542"/>
            <a:chExt cx="2878800" cy="2018099"/>
          </a:xfrm>
        </p:grpSpPr>
        <p:cxnSp>
          <p:nvCxnSpPr>
            <p:cNvPr id="597" name="Shape 597"/>
            <p:cNvCxnSpPr>
              <a:endCxn id="595" idx="1"/>
            </p:cNvCxnSpPr>
            <p:nvPr/>
          </p:nvCxnSpPr>
          <p:spPr>
            <a:xfrm>
              <a:off x="4100829" y="1767542"/>
              <a:ext cx="2878800" cy="2018099"/>
            </a:xfrm>
            <a:prstGeom prst="straightConnector1">
              <a:avLst/>
            </a:prstGeom>
            <a:noFill/>
            <a:ln w="19050" cap="flat" cmpd="sng">
              <a:solidFill>
                <a:srgbClr val="434343"/>
              </a:solidFill>
              <a:prstDash val="dot"/>
              <a:round/>
              <a:headEnd type="none" w="lg" len="lg"/>
              <a:tailEnd type="triangle" w="lg" len="lg"/>
            </a:ln>
          </p:spPr>
        </p:cxnSp>
        <p:grpSp>
          <p:nvGrpSpPr>
            <p:cNvPr id="615" name="Shape 615"/>
            <p:cNvGrpSpPr/>
            <p:nvPr/>
          </p:nvGrpSpPr>
          <p:grpSpPr>
            <a:xfrm>
              <a:off x="4764287" y="2160122"/>
              <a:ext cx="261095" cy="291791"/>
              <a:chOff x="8410374" y="3008897"/>
              <a:chExt cx="261095" cy="291791"/>
            </a:xfrm>
          </p:grpSpPr>
          <p:sp>
            <p:nvSpPr>
              <p:cNvPr id="616" name="Shape 616"/>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17" name="Shape 617"/>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dirty="0">
                    <a:latin typeface="Syncopate"/>
                    <a:ea typeface="Syncopate"/>
                    <a:cs typeface="Syncopate"/>
                    <a:sym typeface="Syncopate"/>
                  </a:rPr>
                  <a:t>3</a:t>
                </a:r>
              </a:p>
            </p:txBody>
          </p:sp>
        </p:grpSp>
        <p:sp>
          <p:nvSpPr>
            <p:cNvPr id="639" name="Shape 639"/>
            <p:cNvSpPr txBox="1"/>
            <p:nvPr/>
          </p:nvSpPr>
          <p:spPr>
            <a:xfrm rot="2208320">
              <a:off x="4777067" y="2748294"/>
              <a:ext cx="143766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Reflector IP]</a:t>
              </a:r>
            </a:p>
          </p:txBody>
        </p:sp>
      </p:grpSp>
      <p:grpSp>
        <p:nvGrpSpPr>
          <p:cNvPr id="6" name="Group 5"/>
          <p:cNvGrpSpPr/>
          <p:nvPr/>
        </p:nvGrpSpPr>
        <p:grpSpPr>
          <a:xfrm>
            <a:off x="7115302" y="2401137"/>
            <a:ext cx="1699272" cy="1275900"/>
            <a:chOff x="7115302" y="2401137"/>
            <a:chExt cx="1699272" cy="1275900"/>
          </a:xfrm>
        </p:grpSpPr>
        <p:cxnSp>
          <p:nvCxnSpPr>
            <p:cNvPr id="594" name="Shape 594"/>
            <p:cNvCxnSpPr>
              <a:endCxn id="595" idx="0"/>
            </p:cNvCxnSpPr>
            <p:nvPr/>
          </p:nvCxnSpPr>
          <p:spPr>
            <a:xfrm flipH="1">
              <a:off x="7241825" y="2401137"/>
              <a:ext cx="6600" cy="1275900"/>
            </a:xfrm>
            <a:prstGeom prst="straightConnector1">
              <a:avLst/>
            </a:prstGeom>
            <a:noFill/>
            <a:ln w="19050" cap="flat" cmpd="sng">
              <a:solidFill>
                <a:srgbClr val="434343"/>
              </a:solidFill>
              <a:prstDash val="solid"/>
              <a:round/>
              <a:headEnd type="none" w="lg" len="lg"/>
              <a:tailEnd type="triangle" w="lg" len="lg"/>
            </a:ln>
          </p:spPr>
        </p:cxnSp>
        <p:grpSp>
          <p:nvGrpSpPr>
            <p:cNvPr id="618" name="Shape 618"/>
            <p:cNvGrpSpPr/>
            <p:nvPr/>
          </p:nvGrpSpPr>
          <p:grpSpPr>
            <a:xfrm>
              <a:off x="7115302" y="3001558"/>
              <a:ext cx="266482" cy="291791"/>
              <a:chOff x="8365264" y="3399083"/>
              <a:chExt cx="266482" cy="291791"/>
            </a:xfrm>
          </p:grpSpPr>
          <p:sp>
            <p:nvSpPr>
              <p:cNvPr id="619" name="Shape 619"/>
              <p:cNvSpPr/>
              <p:nvPr/>
            </p:nvSpPr>
            <p:spPr>
              <a:xfrm>
                <a:off x="8391747" y="3450875"/>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20" name="Shape 620"/>
              <p:cNvSpPr txBox="1"/>
              <p:nvPr/>
            </p:nvSpPr>
            <p:spPr>
              <a:xfrm>
                <a:off x="8365264" y="3399083"/>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5</a:t>
                </a:r>
              </a:p>
            </p:txBody>
          </p:sp>
        </p:grpSp>
        <p:sp>
          <p:nvSpPr>
            <p:cNvPr id="640" name="Shape 640"/>
            <p:cNvSpPr txBox="1"/>
            <p:nvPr/>
          </p:nvSpPr>
          <p:spPr>
            <a:xfrm rot="-720">
              <a:off x="7381774" y="2933814"/>
              <a:ext cx="1432800" cy="4683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a:t>
              </a:r>
              <a:br>
                <a:rPr lang="en" sz="1100" b="1">
                  <a:latin typeface="Droid Sans"/>
                  <a:ea typeface="Droid Sans"/>
                  <a:cs typeface="Droid Sans"/>
                  <a:sym typeface="Droid Sans"/>
                </a:rPr>
              </a:br>
              <a:r>
                <a:rPr lang="en" sz="1100" b="1">
                  <a:latin typeface="Droid Sans"/>
                  <a:ea typeface="Droid Sans"/>
                  <a:cs typeface="Droid Sans"/>
                  <a:sym typeface="Droid Sans"/>
                </a:rPr>
                <a:t>[IP ID: 7001]</a:t>
              </a:r>
            </a:p>
          </p:txBody>
        </p:sp>
      </p:grpSp>
      <p:sp>
        <p:nvSpPr>
          <p:cNvPr id="641" name="Shape 641"/>
          <p:cNvSpPr txBox="1"/>
          <p:nvPr/>
        </p:nvSpPr>
        <p:spPr>
          <a:xfrm>
            <a:off x="305800" y="1039775"/>
            <a:ext cx="3056100" cy="5727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a:solidFill>
                  <a:srgbClr val="FFFFFF"/>
                </a:solidFill>
                <a:latin typeface="Droid Sans"/>
                <a:ea typeface="Droid Sans"/>
                <a:cs typeface="Droid Sans"/>
                <a:sym typeface="Droid Sans"/>
              </a:rPr>
              <a:t>No direction blocked</a:t>
            </a:r>
          </a:p>
        </p:txBody>
      </p:sp>
      <p:sp>
        <p:nvSpPr>
          <p:cNvPr id="642" name="Shape 642"/>
          <p:cNvSpPr txBox="1"/>
          <p:nvPr/>
        </p:nvSpPr>
        <p:spPr>
          <a:xfrm>
            <a:off x="311700" y="445025"/>
            <a:ext cx="2510400" cy="572700"/>
          </a:xfrm>
          <a:prstGeom prst="rect">
            <a:avLst/>
          </a:prstGeom>
          <a:noFill/>
          <a:ln>
            <a:noFill/>
          </a:ln>
        </p:spPr>
        <p:txBody>
          <a:bodyPr lIns="91425" tIns="91425" rIns="91425" bIns="91425" anchor="t" anchorCtr="0">
            <a:noAutofit/>
          </a:bodyPr>
          <a:lstStyle/>
          <a:p>
            <a:pPr lvl="0"/>
            <a:r>
              <a:rPr lang="en-US" sz="2800" b="1" dirty="0">
                <a:solidFill>
                  <a:srgbClr val="FFFFFF"/>
                </a:solidFill>
                <a:latin typeface="Bitter"/>
                <a:ea typeface="Bitter"/>
                <a:cs typeface="Bitter"/>
                <a:sym typeface="Bitter"/>
              </a:rPr>
              <a:t>Augur</a:t>
            </a:r>
            <a:endParaRPr lang="en" sz="2800" b="1" dirty="0">
              <a:solidFill>
                <a:srgbClr val="FFFFFF"/>
              </a:solidFill>
              <a:latin typeface="Bitter"/>
              <a:ea typeface="Bitter"/>
              <a:cs typeface="Bitter"/>
              <a:sym typeface="Bitter"/>
            </a:endParaRPr>
          </a:p>
        </p:txBody>
      </p:sp>
      <p:grpSp>
        <p:nvGrpSpPr>
          <p:cNvPr id="643" name="Shape 643"/>
          <p:cNvGrpSpPr/>
          <p:nvPr/>
        </p:nvGrpSpPr>
        <p:grpSpPr>
          <a:xfrm>
            <a:off x="3502500" y="1234625"/>
            <a:ext cx="741600" cy="741600"/>
            <a:chOff x="5767425" y="2769750"/>
            <a:chExt cx="741600" cy="741600"/>
          </a:xfrm>
        </p:grpSpPr>
        <p:grpSp>
          <p:nvGrpSpPr>
            <p:cNvPr id="644" name="Shape 644"/>
            <p:cNvGrpSpPr/>
            <p:nvPr/>
          </p:nvGrpSpPr>
          <p:grpSpPr>
            <a:xfrm>
              <a:off x="5767425" y="2769750"/>
              <a:ext cx="741600" cy="741600"/>
              <a:chOff x="5880425" y="1336600"/>
              <a:chExt cx="741600" cy="741600"/>
            </a:xfrm>
          </p:grpSpPr>
          <p:sp>
            <p:nvSpPr>
              <p:cNvPr id="645" name="Shape 645"/>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46" name="Shape 646"/>
              <p:cNvPicPr preferRelativeResize="0"/>
              <p:nvPr/>
            </p:nvPicPr>
            <p:blipFill>
              <a:blip r:embed="rId8">
                <a:alphaModFix/>
              </a:blip>
              <a:stretch>
                <a:fillRect/>
              </a:stretch>
            </p:blipFill>
            <p:spPr>
              <a:xfrm>
                <a:off x="5910937" y="1515225"/>
                <a:ext cx="548700" cy="481500"/>
              </a:xfrm>
              <a:prstGeom prst="rect">
                <a:avLst/>
              </a:prstGeom>
              <a:noFill/>
              <a:ln>
                <a:noFill/>
              </a:ln>
            </p:spPr>
          </p:pic>
        </p:grpSp>
        <p:pic>
          <p:nvPicPr>
            <p:cNvPr id="647" name="Shape 647"/>
            <p:cNvPicPr preferRelativeResize="0"/>
            <p:nvPr/>
          </p:nvPicPr>
          <p:blipFill>
            <a:blip r:embed="rId9">
              <a:alphaModFix/>
            </a:blip>
            <a:stretch>
              <a:fillRect/>
            </a:stretch>
          </p:blipFill>
          <p:spPr>
            <a:xfrm>
              <a:off x="6163124" y="2817789"/>
              <a:ext cx="303650" cy="206872"/>
            </a:xfrm>
            <a:prstGeom prst="rect">
              <a:avLst/>
            </a:prstGeom>
            <a:noFill/>
            <a:ln>
              <a:noFill/>
            </a:ln>
          </p:spPr>
        </p:pic>
      </p:grpSp>
      <p:grpSp>
        <p:nvGrpSpPr>
          <p:cNvPr id="9" name="Group 8"/>
          <p:cNvGrpSpPr/>
          <p:nvPr/>
        </p:nvGrpSpPr>
        <p:grpSpPr>
          <a:xfrm>
            <a:off x="3758975" y="79052"/>
            <a:ext cx="3468406" cy="1155588"/>
            <a:chOff x="3758975" y="79052"/>
            <a:chExt cx="3468406" cy="1155588"/>
          </a:xfrm>
        </p:grpSpPr>
        <p:sp>
          <p:nvSpPr>
            <p:cNvPr id="591" name="Shape 591"/>
            <p:cNvSpPr/>
            <p:nvPr/>
          </p:nvSpPr>
          <p:spPr>
            <a:xfrm>
              <a:off x="3758975" y="364425"/>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648" name="Shape 648"/>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7003</a:t>
              </a:r>
              <a:r>
                <a:rPr lang="en" sz="1100" b="1">
                  <a:latin typeface="Droid Sans"/>
                  <a:ea typeface="Droid Sans"/>
                  <a:cs typeface="Droid Sans"/>
                  <a:sym typeface="Droid Sans"/>
                </a:rPr>
                <a:t>]</a:t>
              </a:r>
            </a:p>
          </p:txBody>
        </p:sp>
      </p:grpSp>
      <p:sp>
        <p:nvSpPr>
          <p:cNvPr id="62" name="Title 1"/>
          <p:cNvSpPr>
            <a:spLocks noGrp="1"/>
          </p:cNvSpPr>
          <p:nvPr>
            <p:ph type="title"/>
          </p:nvPr>
        </p:nvSpPr>
        <p:spPr>
          <a:xfrm>
            <a:off x="152400" y="217885"/>
            <a:ext cx="8763000" cy="857250"/>
          </a:xfrm>
        </p:spPr>
        <p:txBody>
          <a:bodyPr/>
          <a:lstStyle/>
          <a:p>
            <a:pPr algn="l"/>
            <a:r>
              <a:rPr lang="en-US" dirty="0" smtClean="0"/>
              <a:t>“Normal”:</a:t>
            </a:r>
            <a:br>
              <a:rPr lang="en-US" dirty="0" smtClean="0"/>
            </a:br>
            <a:r>
              <a:rPr lang="en-US" dirty="0" smtClean="0"/>
              <a:t>No </a:t>
            </a:r>
            <a:r>
              <a:rPr lang="en-US" dirty="0" smtClean="0"/>
              <a:t>Blocking</a:t>
            </a:r>
            <a:endParaRPr lang="en-US" dirty="0"/>
          </a:p>
        </p:txBody>
      </p:sp>
    </p:spTree>
    <p:extLst>
      <p:ext uri="{BB962C8B-B14F-4D97-AF65-F5344CB8AC3E}">
        <p14:creationId xmlns:p14="http://schemas.microsoft.com/office/powerpoint/2010/main" val="3082541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0356" y="733612"/>
            <a:ext cx="8486299" cy="3472610"/>
          </a:xfrm>
          <a:prstGeom prst="rect">
            <a:avLst/>
          </a:prstGeom>
        </p:spPr>
      </p:pic>
      <p:sp>
        <p:nvSpPr>
          <p:cNvPr id="5" name="Rectangle 4"/>
          <p:cNvSpPr/>
          <p:nvPr/>
        </p:nvSpPr>
        <p:spPr>
          <a:xfrm>
            <a:off x="1094871" y="843107"/>
            <a:ext cx="7415928" cy="975217"/>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003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4" name="Shape 654"/>
          <p:cNvSpPr/>
          <p:nvPr/>
        </p:nvSpPr>
        <p:spPr>
          <a:xfrm>
            <a:off x="3758975" y="364425"/>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656" name="Shape 656"/>
          <p:cNvSpPr/>
          <p:nvPr/>
        </p:nvSpPr>
        <p:spPr>
          <a:xfrm>
            <a:off x="3922650"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657" name="Shape 657"/>
          <p:cNvSpPr/>
          <p:nvPr/>
        </p:nvSpPr>
        <p:spPr>
          <a:xfrm>
            <a:off x="4100850" y="939150"/>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658" name="Shape 658"/>
          <p:cNvCxnSpPr>
            <a:endCxn id="659" idx="1"/>
          </p:cNvCxnSpPr>
          <p:nvPr/>
        </p:nvCxnSpPr>
        <p:spPr>
          <a:xfrm>
            <a:off x="4100829" y="1767542"/>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660" name="Shape 660"/>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661" name="Shape 661"/>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662" name="Shape 662"/>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663" name="Shape 663"/>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664" name="Shape 664"/>
          <p:cNvGrpSpPr/>
          <p:nvPr/>
        </p:nvGrpSpPr>
        <p:grpSpPr>
          <a:xfrm>
            <a:off x="4527223" y="1185099"/>
            <a:ext cx="240007" cy="291791"/>
            <a:chOff x="8451323" y="2207500"/>
            <a:chExt cx="240007" cy="291791"/>
          </a:xfrm>
        </p:grpSpPr>
        <p:sp>
          <p:nvSpPr>
            <p:cNvPr id="665" name="Shape 665"/>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66" name="Shape 666"/>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667" name="Shape 667"/>
          <p:cNvGrpSpPr/>
          <p:nvPr/>
        </p:nvGrpSpPr>
        <p:grpSpPr>
          <a:xfrm>
            <a:off x="4753813" y="1402336"/>
            <a:ext cx="255232" cy="287991"/>
            <a:chOff x="8376525" y="2597686"/>
            <a:chExt cx="255232" cy="287991"/>
          </a:xfrm>
        </p:grpSpPr>
        <p:sp>
          <p:nvSpPr>
            <p:cNvPr id="668" name="Shape 668"/>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69" name="Shape 669"/>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670" name="Shape 670"/>
          <p:cNvGrpSpPr/>
          <p:nvPr/>
        </p:nvGrpSpPr>
        <p:grpSpPr>
          <a:xfrm>
            <a:off x="4764287" y="2160122"/>
            <a:ext cx="261095" cy="291791"/>
            <a:chOff x="8410374" y="3008897"/>
            <a:chExt cx="261095" cy="291791"/>
          </a:xfrm>
        </p:grpSpPr>
        <p:sp>
          <p:nvSpPr>
            <p:cNvPr id="671" name="Shape 671"/>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72" name="Shape 672"/>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673" name="Shape 673"/>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7001</a:t>
            </a:r>
            <a:r>
              <a:rPr lang="en" sz="1100" b="1">
                <a:latin typeface="Droid Sans"/>
                <a:ea typeface="Droid Sans"/>
                <a:cs typeface="Droid Sans"/>
                <a:sym typeface="Droid Sans"/>
              </a:rPr>
              <a:t>]</a:t>
            </a:r>
          </a:p>
        </p:txBody>
      </p:sp>
      <p:sp>
        <p:nvSpPr>
          <p:cNvPr id="674" name="Shape 674"/>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675" name="Shape 675"/>
          <p:cNvGrpSpPr/>
          <p:nvPr/>
        </p:nvGrpSpPr>
        <p:grpSpPr>
          <a:xfrm>
            <a:off x="4498323" y="528196"/>
            <a:ext cx="268907" cy="291791"/>
            <a:chOff x="8422423" y="2207500"/>
            <a:chExt cx="268907" cy="291791"/>
          </a:xfrm>
        </p:grpSpPr>
        <p:sp>
          <p:nvSpPr>
            <p:cNvPr id="676" name="Shape 676"/>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77" name="Shape 677"/>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5</a:t>
              </a:r>
            </a:p>
          </p:txBody>
        </p:sp>
      </p:grpSp>
      <p:grpSp>
        <p:nvGrpSpPr>
          <p:cNvPr id="678" name="Shape 678"/>
          <p:cNvGrpSpPr/>
          <p:nvPr/>
        </p:nvGrpSpPr>
        <p:grpSpPr>
          <a:xfrm>
            <a:off x="4753813" y="745432"/>
            <a:ext cx="255232" cy="287991"/>
            <a:chOff x="8376525" y="2597686"/>
            <a:chExt cx="255232" cy="287991"/>
          </a:xfrm>
        </p:grpSpPr>
        <p:sp>
          <p:nvSpPr>
            <p:cNvPr id="679" name="Shape 679"/>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80" name="Shape 680"/>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sp>
        <p:nvSpPr>
          <p:cNvPr id="2" name="Title 1"/>
          <p:cNvSpPr>
            <a:spLocks noGrp="1"/>
          </p:cNvSpPr>
          <p:nvPr>
            <p:ph type="title"/>
          </p:nvPr>
        </p:nvSpPr>
        <p:spPr>
          <a:xfrm>
            <a:off x="152400" y="854039"/>
            <a:ext cx="3380612" cy="857250"/>
          </a:xfrm>
        </p:spPr>
        <p:txBody>
          <a:bodyPr/>
          <a:lstStyle/>
          <a:p>
            <a:r>
              <a:rPr lang="en-US" dirty="0" smtClean="0"/>
              <a:t>Inbound</a:t>
            </a:r>
            <a:r>
              <a:rPr lang="en-US" dirty="0" smtClean="0"/>
              <a:t/>
            </a:r>
            <a:br>
              <a:rPr lang="en-US" dirty="0" smtClean="0"/>
            </a:br>
            <a:r>
              <a:rPr lang="en-US" dirty="0" smtClean="0"/>
              <a:t>Blocked</a:t>
            </a:r>
            <a:endParaRPr lang="en-US" dirty="0"/>
          </a:p>
        </p:txBody>
      </p:sp>
      <p:sp>
        <p:nvSpPr>
          <p:cNvPr id="681" name="Shape 681"/>
          <p:cNvSpPr txBox="1">
            <a:spLocks noGrp="1"/>
          </p:cNvSpPr>
          <p:nvPr>
            <p:ph type="sldNum" sz="quarter" idx="12"/>
          </p:nvPr>
        </p:nvSpPr>
        <p:spPr>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30</a:t>
            </a:fld>
            <a:endParaRPr lang="en">
              <a:solidFill>
                <a:schemeClr val="dk2"/>
              </a:solidFill>
              <a:latin typeface="Arial"/>
              <a:ea typeface="Arial"/>
              <a:cs typeface="Arial"/>
              <a:sym typeface="Arial"/>
            </a:endParaRPr>
          </a:p>
        </p:txBody>
      </p:sp>
      <p:sp>
        <p:nvSpPr>
          <p:cNvPr id="682" name="Shape 682"/>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683" name="Shape 683"/>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685" name="Shape 685"/>
          <p:cNvSpPr txBox="1"/>
          <p:nvPr/>
        </p:nvSpPr>
        <p:spPr>
          <a:xfrm rot="-1310">
            <a:off x="7227397" y="2847488"/>
            <a:ext cx="787500" cy="2079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686" name="Shape 686"/>
          <p:cNvCxnSpPr/>
          <p:nvPr/>
        </p:nvCxnSpPr>
        <p:spPr>
          <a:xfrm rot="10800000" flipH="1">
            <a:off x="7285207" y="2656131"/>
            <a:ext cx="2100" cy="1094700"/>
          </a:xfrm>
          <a:prstGeom prst="straightConnector1">
            <a:avLst/>
          </a:prstGeom>
          <a:noFill/>
          <a:ln w="19050" cap="flat" cmpd="sng">
            <a:solidFill>
              <a:srgbClr val="434343"/>
            </a:solidFill>
            <a:prstDash val="solid"/>
            <a:round/>
            <a:headEnd type="none" w="lg" len="lg"/>
            <a:tailEnd type="oval" w="lg" len="lg"/>
          </a:ln>
        </p:spPr>
      </p:cxnSp>
      <p:grpSp>
        <p:nvGrpSpPr>
          <p:cNvPr id="687" name="Shape 687"/>
          <p:cNvGrpSpPr/>
          <p:nvPr/>
        </p:nvGrpSpPr>
        <p:grpSpPr>
          <a:xfrm>
            <a:off x="7084862" y="2986722"/>
            <a:ext cx="261095" cy="291791"/>
            <a:chOff x="8410374" y="3008897"/>
            <a:chExt cx="261095" cy="291791"/>
          </a:xfrm>
        </p:grpSpPr>
        <p:sp>
          <p:nvSpPr>
            <p:cNvPr id="688" name="Shape 688"/>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689" name="Shape 689"/>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4</a:t>
              </a:r>
            </a:p>
            <a:p>
              <a:pPr lvl="0" algn="ctr" rtl="0">
                <a:spcBef>
                  <a:spcPts val="0"/>
                </a:spcBef>
                <a:buNone/>
              </a:pPr>
              <a:endParaRPr sz="1000" b="1">
                <a:latin typeface="Syncopate"/>
                <a:ea typeface="Syncopate"/>
                <a:cs typeface="Syncopate"/>
                <a:sym typeface="Syncopate"/>
              </a:endParaRPr>
            </a:p>
          </p:txBody>
        </p:sp>
      </p:grpSp>
      <p:sp>
        <p:nvSpPr>
          <p:cNvPr id="690" name="Shape 690"/>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a:spcBef>
                <a:spcPts val="0"/>
              </a:spcBef>
              <a:buNone/>
            </a:pPr>
            <a:r>
              <a:rPr lang="en" sz="1200" b="1">
                <a:solidFill>
                  <a:srgbClr val="CC0000"/>
                </a:solidFill>
                <a:latin typeface="Bitter"/>
                <a:ea typeface="Bitter"/>
                <a:cs typeface="Bitter"/>
                <a:sym typeface="Bitter"/>
              </a:rPr>
              <a:t>7001</a:t>
            </a:r>
          </a:p>
          <a:p>
            <a:pPr lvl="0" rtl="0">
              <a:spcBef>
                <a:spcPts val="0"/>
              </a:spcBef>
              <a:buClr>
                <a:schemeClr val="dk1"/>
              </a:buClr>
              <a:buSzPct val="91666"/>
              <a:buFont typeface="Arial"/>
              <a:buNone/>
            </a:pPr>
            <a:r>
              <a:rPr lang="en" sz="1200" b="1">
                <a:solidFill>
                  <a:srgbClr val="CC0000"/>
                </a:solidFill>
                <a:latin typeface="Bitter"/>
                <a:ea typeface="Bitter"/>
                <a:cs typeface="Bitter"/>
                <a:sym typeface="Bitter"/>
              </a:rPr>
              <a:t>7002</a:t>
            </a:r>
          </a:p>
        </p:txBody>
      </p:sp>
      <p:grpSp>
        <p:nvGrpSpPr>
          <p:cNvPr id="691" name="Shape 691"/>
          <p:cNvGrpSpPr/>
          <p:nvPr/>
        </p:nvGrpSpPr>
        <p:grpSpPr>
          <a:xfrm>
            <a:off x="6775074" y="1234625"/>
            <a:ext cx="1140304" cy="3423613"/>
            <a:chOff x="6775074" y="1234625"/>
            <a:chExt cx="1140304" cy="3423613"/>
          </a:xfrm>
        </p:grpSpPr>
        <p:grpSp>
          <p:nvGrpSpPr>
            <p:cNvPr id="692" name="Shape 692"/>
            <p:cNvGrpSpPr/>
            <p:nvPr/>
          </p:nvGrpSpPr>
          <p:grpSpPr>
            <a:xfrm>
              <a:off x="6818874" y="1234625"/>
              <a:ext cx="741600" cy="741600"/>
              <a:chOff x="2008124" y="3897175"/>
              <a:chExt cx="741600" cy="741600"/>
            </a:xfrm>
          </p:grpSpPr>
          <p:sp>
            <p:nvSpPr>
              <p:cNvPr id="693" name="Shape 693"/>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694" name="Shape 694"/>
              <p:cNvPicPr preferRelativeResize="0"/>
              <p:nvPr/>
            </p:nvPicPr>
            <p:blipFill>
              <a:blip r:embed="rId3">
                <a:alphaModFix/>
              </a:blip>
              <a:stretch>
                <a:fillRect/>
              </a:stretch>
            </p:blipFill>
            <p:spPr>
              <a:xfrm>
                <a:off x="2456229" y="4026329"/>
                <a:ext cx="284262" cy="188250"/>
              </a:xfrm>
              <a:prstGeom prst="rect">
                <a:avLst/>
              </a:prstGeom>
              <a:noFill/>
              <a:ln>
                <a:noFill/>
              </a:ln>
            </p:spPr>
          </p:pic>
          <p:pic>
            <p:nvPicPr>
              <p:cNvPr id="695" name="Shape 695"/>
              <p:cNvPicPr preferRelativeResize="0"/>
              <p:nvPr/>
            </p:nvPicPr>
            <p:blipFill>
              <a:blip r:embed="rId4">
                <a:alphaModFix/>
              </a:blip>
              <a:stretch>
                <a:fillRect/>
              </a:stretch>
            </p:blipFill>
            <p:spPr>
              <a:xfrm>
                <a:off x="2008124" y="4174599"/>
                <a:ext cx="615600" cy="395062"/>
              </a:xfrm>
              <a:prstGeom prst="rect">
                <a:avLst/>
              </a:prstGeom>
              <a:noFill/>
              <a:ln>
                <a:noFill/>
              </a:ln>
            </p:spPr>
          </p:pic>
        </p:grpSp>
        <p:sp>
          <p:nvSpPr>
            <p:cNvPr id="696" name="Shape 696"/>
            <p:cNvSpPr/>
            <p:nvPr/>
          </p:nvSpPr>
          <p:spPr>
            <a:xfrm>
              <a:off x="6783778" y="2440582"/>
              <a:ext cx="1131600" cy="3897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97" name="Shape 697"/>
            <p:cNvCxnSpPr/>
            <p:nvPr/>
          </p:nvCxnSpPr>
          <p:spPr>
            <a:xfrm rot="10800000" flipH="1">
              <a:off x="7214349" y="2585273"/>
              <a:ext cx="2100" cy="1094700"/>
            </a:xfrm>
            <a:prstGeom prst="straightConnector1">
              <a:avLst/>
            </a:prstGeom>
            <a:noFill/>
            <a:ln w="19050" cap="flat" cmpd="sng">
              <a:solidFill>
                <a:srgbClr val="434343"/>
              </a:solidFill>
              <a:prstDash val="solid"/>
              <a:round/>
              <a:headEnd type="none" w="lg" len="lg"/>
              <a:tailEnd type="oval" w="lg" len="lg"/>
            </a:ln>
          </p:spPr>
        </p:cxnSp>
        <p:cxnSp>
          <p:nvCxnSpPr>
            <p:cNvPr id="698" name="Shape 698"/>
            <p:cNvCxnSpPr/>
            <p:nvPr/>
          </p:nvCxnSpPr>
          <p:spPr>
            <a:xfrm rot="10800000">
              <a:off x="7143444" y="2524326"/>
              <a:ext cx="0" cy="1334100"/>
            </a:xfrm>
            <a:prstGeom prst="straightConnector1">
              <a:avLst/>
            </a:prstGeom>
            <a:noFill/>
            <a:ln w="19050" cap="flat" cmpd="sng">
              <a:solidFill>
                <a:srgbClr val="434343"/>
              </a:solidFill>
              <a:prstDash val="solid"/>
              <a:round/>
              <a:headEnd type="none" w="lg" len="lg"/>
              <a:tailEnd type="oval" w="lg" len="lg"/>
            </a:ln>
          </p:spPr>
        </p:cxnSp>
        <p:grpSp>
          <p:nvGrpSpPr>
            <p:cNvPr id="699" name="Shape 699"/>
            <p:cNvGrpSpPr/>
            <p:nvPr/>
          </p:nvGrpSpPr>
          <p:grpSpPr>
            <a:xfrm>
              <a:off x="6833950" y="3677037"/>
              <a:ext cx="778675" cy="741600"/>
              <a:chOff x="6833950" y="3677037"/>
              <a:chExt cx="778675" cy="741600"/>
            </a:xfrm>
          </p:grpSpPr>
          <p:grpSp>
            <p:nvGrpSpPr>
              <p:cNvPr id="700" name="Shape 700"/>
              <p:cNvGrpSpPr/>
              <p:nvPr/>
            </p:nvGrpSpPr>
            <p:grpSpPr>
              <a:xfrm>
                <a:off x="6833950" y="3677037"/>
                <a:ext cx="778675" cy="741600"/>
                <a:chOff x="6833950" y="3677037"/>
                <a:chExt cx="778675" cy="741600"/>
              </a:xfrm>
            </p:grpSpPr>
            <p:grpSp>
              <p:nvGrpSpPr>
                <p:cNvPr id="701" name="Shape 701"/>
                <p:cNvGrpSpPr/>
                <p:nvPr/>
              </p:nvGrpSpPr>
              <p:grpSpPr>
                <a:xfrm>
                  <a:off x="6871025" y="3677037"/>
                  <a:ext cx="741600" cy="741600"/>
                  <a:chOff x="815950" y="3056550"/>
                  <a:chExt cx="741600" cy="741600"/>
                </a:xfrm>
              </p:grpSpPr>
              <p:sp>
                <p:nvSpPr>
                  <p:cNvPr id="659" name="Shape 659"/>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02" name="Shape 702"/>
                  <p:cNvPicPr preferRelativeResize="0"/>
                  <p:nvPr/>
                </p:nvPicPr>
                <p:blipFill>
                  <a:blip r:embed="rId5">
                    <a:alphaModFix/>
                  </a:blip>
                  <a:stretch>
                    <a:fillRect/>
                  </a:stretch>
                </p:blipFill>
                <p:spPr>
                  <a:xfrm>
                    <a:off x="1229275" y="3163025"/>
                    <a:ext cx="301200" cy="188250"/>
                  </a:xfrm>
                  <a:prstGeom prst="rect">
                    <a:avLst/>
                  </a:prstGeom>
                  <a:noFill/>
                  <a:ln>
                    <a:noFill/>
                  </a:ln>
                </p:spPr>
              </p:pic>
            </p:grpSp>
            <p:pic>
              <p:nvPicPr>
                <p:cNvPr id="703" name="Shape 703"/>
                <p:cNvPicPr preferRelativeResize="0"/>
                <p:nvPr/>
              </p:nvPicPr>
              <p:blipFill>
                <a:blip r:embed="rId6">
                  <a:alphaModFix/>
                </a:blip>
                <a:stretch>
                  <a:fillRect/>
                </a:stretch>
              </p:blipFill>
              <p:spPr>
                <a:xfrm>
                  <a:off x="6833950" y="3927253"/>
                  <a:ext cx="596324" cy="382674"/>
                </a:xfrm>
                <a:prstGeom prst="rect">
                  <a:avLst/>
                </a:prstGeom>
                <a:noFill/>
                <a:ln>
                  <a:noFill/>
                </a:ln>
              </p:spPr>
            </p:pic>
          </p:grpSp>
          <p:pic>
            <p:nvPicPr>
              <p:cNvPr id="704" name="Shape 704"/>
              <p:cNvPicPr preferRelativeResize="0"/>
              <p:nvPr/>
            </p:nvPicPr>
            <p:blipFill>
              <a:blip r:embed="rId7">
                <a:alphaModFix/>
              </a:blip>
              <a:stretch>
                <a:fillRect/>
              </a:stretch>
            </p:blipFill>
            <p:spPr>
              <a:xfrm>
                <a:off x="6937599" y="4009425"/>
                <a:ext cx="358300" cy="229924"/>
              </a:xfrm>
              <a:prstGeom prst="rect">
                <a:avLst/>
              </a:prstGeom>
              <a:noFill/>
              <a:ln>
                <a:noFill/>
              </a:ln>
            </p:spPr>
          </p:pic>
        </p:grpSp>
        <p:sp>
          <p:nvSpPr>
            <p:cNvPr id="705" name="Shape 705"/>
            <p:cNvSpPr txBox="1"/>
            <p:nvPr/>
          </p:nvSpPr>
          <p:spPr>
            <a:xfrm rot="-1244">
              <a:off x="6775074" y="1930763"/>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Reflector</a:t>
              </a:r>
            </a:p>
          </p:txBody>
        </p:sp>
        <p:sp>
          <p:nvSpPr>
            <p:cNvPr id="706" name="Shape 706"/>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grpSp>
        <p:nvGrpSpPr>
          <p:cNvPr id="707" name="Shape 707"/>
          <p:cNvGrpSpPr/>
          <p:nvPr/>
        </p:nvGrpSpPr>
        <p:grpSpPr>
          <a:xfrm>
            <a:off x="3502500" y="1234625"/>
            <a:ext cx="741600" cy="741600"/>
            <a:chOff x="5767425" y="2769750"/>
            <a:chExt cx="741600" cy="741600"/>
          </a:xfrm>
        </p:grpSpPr>
        <p:grpSp>
          <p:nvGrpSpPr>
            <p:cNvPr id="708" name="Shape 708"/>
            <p:cNvGrpSpPr/>
            <p:nvPr/>
          </p:nvGrpSpPr>
          <p:grpSpPr>
            <a:xfrm>
              <a:off x="5767425" y="2769750"/>
              <a:ext cx="741600" cy="741600"/>
              <a:chOff x="5880425" y="1336600"/>
              <a:chExt cx="741600" cy="741600"/>
            </a:xfrm>
          </p:grpSpPr>
          <p:sp>
            <p:nvSpPr>
              <p:cNvPr id="709" name="Shape 709"/>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10" name="Shape 710"/>
              <p:cNvPicPr preferRelativeResize="0"/>
              <p:nvPr/>
            </p:nvPicPr>
            <p:blipFill>
              <a:blip r:embed="rId8">
                <a:alphaModFix/>
              </a:blip>
              <a:stretch>
                <a:fillRect/>
              </a:stretch>
            </p:blipFill>
            <p:spPr>
              <a:xfrm>
                <a:off x="5910937" y="1515225"/>
                <a:ext cx="548700" cy="481500"/>
              </a:xfrm>
              <a:prstGeom prst="rect">
                <a:avLst/>
              </a:prstGeom>
              <a:noFill/>
              <a:ln>
                <a:noFill/>
              </a:ln>
            </p:spPr>
          </p:pic>
        </p:grpSp>
        <p:pic>
          <p:nvPicPr>
            <p:cNvPr id="711" name="Shape 711"/>
            <p:cNvPicPr preferRelativeResize="0"/>
            <p:nvPr/>
          </p:nvPicPr>
          <p:blipFill>
            <a:blip r:embed="rId9">
              <a:alphaModFix/>
            </a:blip>
            <a:stretch>
              <a:fillRect/>
            </a:stretch>
          </p:blipFill>
          <p:spPr>
            <a:xfrm>
              <a:off x="6163124" y="2817789"/>
              <a:ext cx="303650" cy="206872"/>
            </a:xfrm>
            <a:prstGeom prst="rect">
              <a:avLst/>
            </a:prstGeom>
            <a:noFill/>
            <a:ln>
              <a:noFill/>
            </a:ln>
          </p:spPr>
        </p:pic>
      </p:grpSp>
      <p:sp>
        <p:nvSpPr>
          <p:cNvPr id="713" name="Shape 713"/>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Tree>
    <p:extLst>
      <p:ext uri="{BB962C8B-B14F-4D97-AF65-F5344CB8AC3E}">
        <p14:creationId xmlns:p14="http://schemas.microsoft.com/office/powerpoint/2010/main" val="13056186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20" name="Shape 720"/>
          <p:cNvSpPr/>
          <p:nvPr/>
        </p:nvSpPr>
        <p:spPr>
          <a:xfrm>
            <a:off x="3922650"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721" name="Shape 721"/>
          <p:cNvSpPr/>
          <p:nvPr/>
        </p:nvSpPr>
        <p:spPr>
          <a:xfrm>
            <a:off x="4100850" y="939150"/>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722" name="Shape 722"/>
          <p:cNvCxnSpPr>
            <a:endCxn id="723" idx="1"/>
          </p:cNvCxnSpPr>
          <p:nvPr/>
        </p:nvCxnSpPr>
        <p:spPr>
          <a:xfrm>
            <a:off x="4100829" y="1767542"/>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724" name="Shape 724"/>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725" name="Shape 725"/>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726" name="Shape 726"/>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727" name="Shape 727"/>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728" name="Shape 728"/>
          <p:cNvGrpSpPr/>
          <p:nvPr/>
        </p:nvGrpSpPr>
        <p:grpSpPr>
          <a:xfrm>
            <a:off x="4527223" y="1185099"/>
            <a:ext cx="240007" cy="291791"/>
            <a:chOff x="8451323" y="2207500"/>
            <a:chExt cx="240007" cy="291791"/>
          </a:xfrm>
        </p:grpSpPr>
        <p:sp>
          <p:nvSpPr>
            <p:cNvPr id="729" name="Shape 729"/>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0" name="Shape 730"/>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731" name="Shape 731"/>
          <p:cNvGrpSpPr/>
          <p:nvPr/>
        </p:nvGrpSpPr>
        <p:grpSpPr>
          <a:xfrm>
            <a:off x="4753813" y="1402336"/>
            <a:ext cx="255232" cy="287991"/>
            <a:chOff x="8376525" y="2597686"/>
            <a:chExt cx="255232" cy="287991"/>
          </a:xfrm>
        </p:grpSpPr>
        <p:sp>
          <p:nvSpPr>
            <p:cNvPr id="732" name="Shape 732"/>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3" name="Shape 733"/>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734" name="Shape 734"/>
          <p:cNvGrpSpPr/>
          <p:nvPr/>
        </p:nvGrpSpPr>
        <p:grpSpPr>
          <a:xfrm>
            <a:off x="4764287" y="2160122"/>
            <a:ext cx="261095" cy="291791"/>
            <a:chOff x="8410374" y="3008897"/>
            <a:chExt cx="261095" cy="291791"/>
          </a:xfrm>
        </p:grpSpPr>
        <p:sp>
          <p:nvSpPr>
            <p:cNvPr id="735" name="Shape 735"/>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36" name="Shape 736"/>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737" name="Shape 737"/>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
        <p:nvSpPr>
          <p:cNvPr id="738" name="Shape 738"/>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739" name="Shape 739"/>
          <p:cNvGrpSpPr/>
          <p:nvPr/>
        </p:nvGrpSpPr>
        <p:grpSpPr>
          <a:xfrm>
            <a:off x="4498323" y="528196"/>
            <a:ext cx="268907" cy="291791"/>
            <a:chOff x="8422423" y="2207500"/>
            <a:chExt cx="268907" cy="291791"/>
          </a:xfrm>
        </p:grpSpPr>
        <p:sp>
          <p:nvSpPr>
            <p:cNvPr id="740" name="Shape 740"/>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41" name="Shape 741"/>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grpSp>
        <p:nvGrpSpPr>
          <p:cNvPr id="742" name="Shape 742"/>
          <p:cNvGrpSpPr/>
          <p:nvPr/>
        </p:nvGrpSpPr>
        <p:grpSpPr>
          <a:xfrm>
            <a:off x="4753813" y="745432"/>
            <a:ext cx="255232" cy="287991"/>
            <a:chOff x="8376525" y="2597686"/>
            <a:chExt cx="255232" cy="287991"/>
          </a:xfrm>
        </p:grpSpPr>
        <p:sp>
          <p:nvSpPr>
            <p:cNvPr id="743" name="Shape 743"/>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44" name="Shape 744"/>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sp>
        <p:nvSpPr>
          <p:cNvPr id="745" name="Shape 7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31</a:t>
            </a:fld>
            <a:endParaRPr lang="en">
              <a:solidFill>
                <a:schemeClr val="dk2"/>
              </a:solidFill>
              <a:latin typeface="Arial"/>
              <a:ea typeface="Arial"/>
              <a:cs typeface="Arial"/>
              <a:sym typeface="Arial"/>
            </a:endParaRPr>
          </a:p>
        </p:txBody>
      </p:sp>
      <p:sp>
        <p:nvSpPr>
          <p:cNvPr id="746" name="Shape 746"/>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747" name="Shape 747"/>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750" name="Shape 750"/>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rtl="0">
              <a:spcBef>
                <a:spcPts val="0"/>
              </a:spcBef>
              <a:buNone/>
            </a:pPr>
            <a:r>
              <a:rPr lang="en" sz="1200" b="1">
                <a:solidFill>
                  <a:srgbClr val="CC0000"/>
                </a:solidFill>
                <a:latin typeface="Bitter"/>
                <a:ea typeface="Bitter"/>
                <a:cs typeface="Bitter"/>
                <a:sym typeface="Bitter"/>
              </a:rPr>
              <a:t>7002</a:t>
            </a:r>
            <a:br>
              <a:rPr lang="en" sz="1200" b="1">
                <a:solidFill>
                  <a:srgbClr val="CC0000"/>
                </a:solidFill>
                <a:latin typeface="Bitter"/>
                <a:ea typeface="Bitter"/>
                <a:cs typeface="Bitter"/>
                <a:sym typeface="Bitter"/>
              </a:rPr>
            </a:br>
            <a:endParaRPr lang="en" sz="1200" b="1">
              <a:solidFill>
                <a:srgbClr val="CC0000"/>
              </a:solidFill>
              <a:latin typeface="Bitter"/>
              <a:ea typeface="Bitter"/>
              <a:cs typeface="Bitter"/>
              <a:sym typeface="Bitter"/>
            </a:endParaRPr>
          </a:p>
        </p:txBody>
      </p:sp>
      <p:sp>
        <p:nvSpPr>
          <p:cNvPr id="751" name="Shape 751"/>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752" name="Shape 752"/>
          <p:cNvGrpSpPr/>
          <p:nvPr/>
        </p:nvGrpSpPr>
        <p:grpSpPr>
          <a:xfrm>
            <a:off x="3502500" y="1234625"/>
            <a:ext cx="741600" cy="741600"/>
            <a:chOff x="5767425" y="2769750"/>
            <a:chExt cx="741600" cy="741600"/>
          </a:xfrm>
        </p:grpSpPr>
        <p:grpSp>
          <p:nvGrpSpPr>
            <p:cNvPr id="753" name="Shape 753"/>
            <p:cNvGrpSpPr/>
            <p:nvPr/>
          </p:nvGrpSpPr>
          <p:grpSpPr>
            <a:xfrm>
              <a:off x="5767425" y="2769750"/>
              <a:ext cx="741600" cy="741600"/>
              <a:chOff x="5880425" y="1336600"/>
              <a:chExt cx="741600" cy="741600"/>
            </a:xfrm>
          </p:grpSpPr>
          <p:sp>
            <p:nvSpPr>
              <p:cNvPr id="754" name="Shape 754"/>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55" name="Shape 755"/>
              <p:cNvPicPr preferRelativeResize="0"/>
              <p:nvPr/>
            </p:nvPicPr>
            <p:blipFill>
              <a:blip r:embed="rId3">
                <a:alphaModFix/>
              </a:blip>
              <a:stretch>
                <a:fillRect/>
              </a:stretch>
            </p:blipFill>
            <p:spPr>
              <a:xfrm>
                <a:off x="5910937" y="1515225"/>
                <a:ext cx="548700" cy="481500"/>
              </a:xfrm>
              <a:prstGeom prst="rect">
                <a:avLst/>
              </a:prstGeom>
              <a:noFill/>
              <a:ln>
                <a:noFill/>
              </a:ln>
            </p:spPr>
          </p:pic>
        </p:grpSp>
        <p:pic>
          <p:nvPicPr>
            <p:cNvPr id="756" name="Shape 756"/>
            <p:cNvPicPr preferRelativeResize="0"/>
            <p:nvPr/>
          </p:nvPicPr>
          <p:blipFill>
            <a:blip r:embed="rId4">
              <a:alphaModFix/>
            </a:blip>
            <a:stretch>
              <a:fillRect/>
            </a:stretch>
          </p:blipFill>
          <p:spPr>
            <a:xfrm>
              <a:off x="6163124" y="2817789"/>
              <a:ext cx="303650" cy="206872"/>
            </a:xfrm>
            <a:prstGeom prst="rect">
              <a:avLst/>
            </a:prstGeom>
            <a:noFill/>
            <a:ln>
              <a:noFill/>
            </a:ln>
          </p:spPr>
        </p:pic>
      </p:grpSp>
      <p:sp>
        <p:nvSpPr>
          <p:cNvPr id="757" name="Shape 757"/>
          <p:cNvSpPr/>
          <p:nvPr/>
        </p:nvSpPr>
        <p:spPr>
          <a:xfrm>
            <a:off x="7204495" y="2725152"/>
            <a:ext cx="718200" cy="4050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58" name="Shape 758"/>
          <p:cNvCxnSpPr/>
          <p:nvPr/>
        </p:nvCxnSpPr>
        <p:spPr>
          <a:xfrm>
            <a:off x="7410798" y="1917142"/>
            <a:ext cx="0" cy="890100"/>
          </a:xfrm>
          <a:prstGeom prst="straightConnector1">
            <a:avLst/>
          </a:prstGeom>
          <a:noFill/>
          <a:ln w="19050" cap="flat" cmpd="sng">
            <a:solidFill>
              <a:srgbClr val="434343"/>
            </a:solidFill>
            <a:prstDash val="solid"/>
            <a:round/>
            <a:headEnd type="none" w="lg" len="lg"/>
            <a:tailEnd type="oval" w="lg" len="lg"/>
          </a:ln>
        </p:spPr>
      </p:cxnSp>
      <p:cxnSp>
        <p:nvCxnSpPr>
          <p:cNvPr id="759" name="Shape 759"/>
          <p:cNvCxnSpPr/>
          <p:nvPr/>
        </p:nvCxnSpPr>
        <p:spPr>
          <a:xfrm rot="10800000">
            <a:off x="7000686" y="2373149"/>
            <a:ext cx="0" cy="1518300"/>
          </a:xfrm>
          <a:prstGeom prst="straightConnector1">
            <a:avLst/>
          </a:prstGeom>
          <a:noFill/>
          <a:ln w="19050" cap="flat" cmpd="sng">
            <a:solidFill>
              <a:srgbClr val="434343"/>
            </a:solidFill>
            <a:prstDash val="solid"/>
            <a:round/>
            <a:headEnd type="none" w="lg" len="lg"/>
            <a:tailEnd type="stealth" w="lg" len="lg"/>
          </a:ln>
        </p:spPr>
      </p:cxnSp>
      <p:grpSp>
        <p:nvGrpSpPr>
          <p:cNvPr id="760" name="Shape 760"/>
          <p:cNvGrpSpPr/>
          <p:nvPr/>
        </p:nvGrpSpPr>
        <p:grpSpPr>
          <a:xfrm>
            <a:off x="6901194" y="2965815"/>
            <a:ext cx="223441" cy="255659"/>
            <a:chOff x="8711666" y="3236094"/>
            <a:chExt cx="295792" cy="325514"/>
          </a:xfrm>
        </p:grpSpPr>
        <p:sp>
          <p:nvSpPr>
            <p:cNvPr id="761" name="Shape 761"/>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62" name="Shape 762"/>
            <p:cNvSpPr txBox="1"/>
            <p:nvPr/>
          </p:nvSpPr>
          <p:spPr>
            <a:xfrm>
              <a:off x="8711666" y="3236094"/>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4</a:t>
              </a:r>
            </a:p>
          </p:txBody>
        </p:sp>
      </p:grpSp>
      <p:sp>
        <p:nvSpPr>
          <p:cNvPr id="763" name="Shape 763"/>
          <p:cNvSpPr txBox="1"/>
          <p:nvPr/>
        </p:nvSpPr>
        <p:spPr>
          <a:xfrm rot="-1310">
            <a:off x="6393474" y="2806848"/>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SYN/ACK</a:t>
            </a:r>
          </a:p>
        </p:txBody>
      </p:sp>
      <p:grpSp>
        <p:nvGrpSpPr>
          <p:cNvPr id="764" name="Shape 764"/>
          <p:cNvGrpSpPr/>
          <p:nvPr/>
        </p:nvGrpSpPr>
        <p:grpSpPr>
          <a:xfrm>
            <a:off x="7284600" y="2257831"/>
            <a:ext cx="221033" cy="250651"/>
            <a:chOff x="8714854" y="3242469"/>
            <a:chExt cx="292604" cy="319139"/>
          </a:xfrm>
        </p:grpSpPr>
        <p:sp>
          <p:nvSpPr>
            <p:cNvPr id="765" name="Shape 765"/>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66" name="Shape 766"/>
            <p:cNvSpPr txBox="1"/>
            <p:nvPr/>
          </p:nvSpPr>
          <p:spPr>
            <a:xfrm>
              <a:off x="8714854" y="3242469"/>
              <a:ext cx="231900" cy="239999"/>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5</a:t>
              </a:r>
            </a:p>
          </p:txBody>
        </p:sp>
      </p:grpSp>
      <p:sp>
        <p:nvSpPr>
          <p:cNvPr id="767" name="Shape 767"/>
          <p:cNvSpPr txBox="1"/>
          <p:nvPr/>
        </p:nvSpPr>
        <p:spPr>
          <a:xfrm rot="-1310">
            <a:off x="7456951" y="2254094"/>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RST</a:t>
            </a:r>
          </a:p>
        </p:txBody>
      </p:sp>
      <p:grpSp>
        <p:nvGrpSpPr>
          <p:cNvPr id="768" name="Shape 768"/>
          <p:cNvGrpSpPr/>
          <p:nvPr/>
        </p:nvGrpSpPr>
        <p:grpSpPr>
          <a:xfrm>
            <a:off x="6818874" y="1234625"/>
            <a:ext cx="741600" cy="741600"/>
            <a:chOff x="2008124" y="3897175"/>
            <a:chExt cx="741600" cy="741600"/>
          </a:xfrm>
        </p:grpSpPr>
        <p:sp>
          <p:nvSpPr>
            <p:cNvPr id="769" name="Shape 769"/>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70" name="Shape 770"/>
            <p:cNvPicPr preferRelativeResize="0"/>
            <p:nvPr/>
          </p:nvPicPr>
          <p:blipFill>
            <a:blip r:embed="rId5">
              <a:alphaModFix/>
            </a:blip>
            <a:stretch>
              <a:fillRect/>
            </a:stretch>
          </p:blipFill>
          <p:spPr>
            <a:xfrm>
              <a:off x="2456229" y="4026329"/>
              <a:ext cx="284262" cy="188250"/>
            </a:xfrm>
            <a:prstGeom prst="rect">
              <a:avLst/>
            </a:prstGeom>
            <a:noFill/>
            <a:ln>
              <a:noFill/>
            </a:ln>
          </p:spPr>
        </p:pic>
        <p:pic>
          <p:nvPicPr>
            <p:cNvPr id="771" name="Shape 771"/>
            <p:cNvPicPr preferRelativeResize="0"/>
            <p:nvPr/>
          </p:nvPicPr>
          <p:blipFill>
            <a:blip r:embed="rId6">
              <a:alphaModFix/>
            </a:blip>
            <a:stretch>
              <a:fillRect/>
            </a:stretch>
          </p:blipFill>
          <p:spPr>
            <a:xfrm>
              <a:off x="2008124" y="4174599"/>
              <a:ext cx="615600" cy="395062"/>
            </a:xfrm>
            <a:prstGeom prst="rect">
              <a:avLst/>
            </a:prstGeom>
            <a:noFill/>
            <a:ln>
              <a:noFill/>
            </a:ln>
          </p:spPr>
        </p:pic>
      </p:grpSp>
      <p:grpSp>
        <p:nvGrpSpPr>
          <p:cNvPr id="772" name="Shape 772"/>
          <p:cNvGrpSpPr/>
          <p:nvPr/>
        </p:nvGrpSpPr>
        <p:grpSpPr>
          <a:xfrm>
            <a:off x="6833950" y="3677037"/>
            <a:ext cx="778675" cy="741600"/>
            <a:chOff x="6833950" y="3677037"/>
            <a:chExt cx="778675" cy="741600"/>
          </a:xfrm>
        </p:grpSpPr>
        <p:grpSp>
          <p:nvGrpSpPr>
            <p:cNvPr id="773" name="Shape 773"/>
            <p:cNvGrpSpPr/>
            <p:nvPr/>
          </p:nvGrpSpPr>
          <p:grpSpPr>
            <a:xfrm>
              <a:off x="6833950" y="3677037"/>
              <a:ext cx="778675" cy="741600"/>
              <a:chOff x="6833950" y="3677037"/>
              <a:chExt cx="778675" cy="741600"/>
            </a:xfrm>
          </p:grpSpPr>
          <p:grpSp>
            <p:nvGrpSpPr>
              <p:cNvPr id="774" name="Shape 774"/>
              <p:cNvGrpSpPr/>
              <p:nvPr/>
            </p:nvGrpSpPr>
            <p:grpSpPr>
              <a:xfrm>
                <a:off x="6871025" y="3677037"/>
                <a:ext cx="741600" cy="741600"/>
                <a:chOff x="815950" y="3056550"/>
                <a:chExt cx="741600" cy="741600"/>
              </a:xfrm>
            </p:grpSpPr>
            <p:sp>
              <p:nvSpPr>
                <p:cNvPr id="723" name="Shape 723"/>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775" name="Shape 775"/>
                <p:cNvPicPr preferRelativeResize="0"/>
                <p:nvPr/>
              </p:nvPicPr>
              <p:blipFill>
                <a:blip r:embed="rId7">
                  <a:alphaModFix/>
                </a:blip>
                <a:stretch>
                  <a:fillRect/>
                </a:stretch>
              </p:blipFill>
              <p:spPr>
                <a:xfrm>
                  <a:off x="1229275" y="3163025"/>
                  <a:ext cx="301200" cy="188250"/>
                </a:xfrm>
                <a:prstGeom prst="rect">
                  <a:avLst/>
                </a:prstGeom>
                <a:noFill/>
                <a:ln>
                  <a:noFill/>
                </a:ln>
              </p:spPr>
            </p:pic>
          </p:grpSp>
          <p:pic>
            <p:nvPicPr>
              <p:cNvPr id="776" name="Shape 776"/>
              <p:cNvPicPr preferRelativeResize="0"/>
              <p:nvPr/>
            </p:nvPicPr>
            <p:blipFill>
              <a:blip r:embed="rId8">
                <a:alphaModFix/>
              </a:blip>
              <a:stretch>
                <a:fillRect/>
              </a:stretch>
            </p:blipFill>
            <p:spPr>
              <a:xfrm>
                <a:off x="6833950" y="3927253"/>
                <a:ext cx="596324" cy="382674"/>
              </a:xfrm>
              <a:prstGeom prst="rect">
                <a:avLst/>
              </a:prstGeom>
              <a:noFill/>
              <a:ln>
                <a:noFill/>
              </a:ln>
            </p:spPr>
          </p:pic>
        </p:grpSp>
        <p:pic>
          <p:nvPicPr>
            <p:cNvPr id="777" name="Shape 777"/>
            <p:cNvPicPr preferRelativeResize="0"/>
            <p:nvPr/>
          </p:nvPicPr>
          <p:blipFill>
            <a:blip r:embed="rId9">
              <a:alphaModFix/>
            </a:blip>
            <a:stretch>
              <a:fillRect/>
            </a:stretch>
          </p:blipFill>
          <p:spPr>
            <a:xfrm>
              <a:off x="6937599" y="4009425"/>
              <a:ext cx="358300" cy="229924"/>
            </a:xfrm>
            <a:prstGeom prst="rect">
              <a:avLst/>
            </a:prstGeom>
            <a:noFill/>
            <a:ln>
              <a:noFill/>
            </a:ln>
          </p:spPr>
        </p:pic>
      </p:grpSp>
      <p:sp>
        <p:nvSpPr>
          <p:cNvPr id="62" name="Title 1"/>
          <p:cNvSpPr>
            <a:spLocks noGrp="1"/>
          </p:cNvSpPr>
          <p:nvPr>
            <p:ph type="title"/>
          </p:nvPr>
        </p:nvSpPr>
        <p:spPr>
          <a:xfrm>
            <a:off x="152400" y="854039"/>
            <a:ext cx="3380612" cy="857250"/>
          </a:xfrm>
        </p:spPr>
        <p:txBody>
          <a:bodyPr/>
          <a:lstStyle/>
          <a:p>
            <a:r>
              <a:rPr lang="en-US" dirty="0" smtClean="0"/>
              <a:t>Outbound</a:t>
            </a:r>
            <a:br>
              <a:rPr lang="en-US" dirty="0" smtClean="0"/>
            </a:br>
            <a:r>
              <a:rPr lang="en-US" dirty="0" smtClean="0"/>
              <a:t>Blocked</a:t>
            </a:r>
            <a:endParaRPr lang="en-US" dirty="0"/>
          </a:p>
        </p:txBody>
      </p:sp>
    </p:spTree>
    <p:extLst>
      <p:ext uri="{BB962C8B-B14F-4D97-AF65-F5344CB8AC3E}">
        <p14:creationId xmlns:p14="http://schemas.microsoft.com/office/powerpoint/2010/main" val="270625601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3" name="Shape 783"/>
          <p:cNvSpPr/>
          <p:nvPr/>
        </p:nvSpPr>
        <p:spPr>
          <a:xfrm>
            <a:off x="3758975" y="364425"/>
            <a:ext cx="3468406" cy="870215"/>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triangle" w="lg" len="lg"/>
          </a:ln>
        </p:spPr>
      </p:sp>
      <p:sp>
        <p:nvSpPr>
          <p:cNvPr id="785" name="Shape 785"/>
          <p:cNvSpPr/>
          <p:nvPr/>
        </p:nvSpPr>
        <p:spPr>
          <a:xfrm>
            <a:off x="3922650" y="745425"/>
            <a:ext cx="3224325" cy="516050"/>
          </a:xfrm>
          <a:custGeom>
            <a:avLst/>
            <a:gdLst/>
            <a:ahLst/>
            <a:cxnLst/>
            <a:rect l="0" t="0" r="0" b="0"/>
            <a:pathLst>
              <a:path w="128973" h="20642" extrusionOk="0">
                <a:moveTo>
                  <a:pt x="128973" y="19197"/>
                </a:moveTo>
                <a:lnTo>
                  <a:pt x="113996" y="0"/>
                </a:lnTo>
                <a:lnTo>
                  <a:pt x="12385" y="0"/>
                </a:lnTo>
                <a:lnTo>
                  <a:pt x="0" y="20642"/>
                </a:lnTo>
              </a:path>
            </a:pathLst>
          </a:custGeom>
          <a:noFill/>
          <a:ln w="19050" cap="flat" cmpd="sng">
            <a:solidFill>
              <a:srgbClr val="434343"/>
            </a:solidFill>
            <a:prstDash val="solid"/>
            <a:round/>
            <a:headEnd type="stealth" w="lg" len="lg"/>
            <a:tailEnd type="none" w="lg" len="lg"/>
          </a:ln>
        </p:spPr>
      </p:sp>
      <p:sp>
        <p:nvSpPr>
          <p:cNvPr id="786" name="Shape 786"/>
          <p:cNvSpPr/>
          <p:nvPr/>
        </p:nvSpPr>
        <p:spPr>
          <a:xfrm>
            <a:off x="4100850" y="939150"/>
            <a:ext cx="2904050" cy="367550"/>
          </a:xfrm>
          <a:custGeom>
            <a:avLst/>
            <a:gdLst/>
            <a:ahLst/>
            <a:cxnLst/>
            <a:rect l="0" t="0" r="0" b="0"/>
            <a:pathLst>
              <a:path w="116162" h="14702" extrusionOk="0">
                <a:moveTo>
                  <a:pt x="116162" y="14702"/>
                </a:moveTo>
                <a:lnTo>
                  <a:pt x="104892" y="0"/>
                </a:lnTo>
                <a:lnTo>
                  <a:pt x="7320" y="0"/>
                </a:lnTo>
                <a:lnTo>
                  <a:pt x="0" y="11523"/>
                </a:lnTo>
              </a:path>
            </a:pathLst>
          </a:custGeom>
          <a:noFill/>
          <a:ln w="19050" cap="flat" cmpd="sng">
            <a:solidFill>
              <a:srgbClr val="434343"/>
            </a:solidFill>
            <a:prstDash val="solid"/>
            <a:round/>
            <a:headEnd type="none" w="lg" len="lg"/>
            <a:tailEnd type="triangle" w="lg" len="lg"/>
          </a:ln>
        </p:spPr>
      </p:sp>
      <p:cxnSp>
        <p:nvCxnSpPr>
          <p:cNvPr id="787" name="Shape 787"/>
          <p:cNvCxnSpPr>
            <a:endCxn id="788" idx="1"/>
          </p:cNvCxnSpPr>
          <p:nvPr/>
        </p:nvCxnSpPr>
        <p:spPr>
          <a:xfrm>
            <a:off x="4100829" y="1767542"/>
            <a:ext cx="2878800" cy="2018099"/>
          </a:xfrm>
          <a:prstGeom prst="straightConnector1">
            <a:avLst/>
          </a:prstGeom>
          <a:noFill/>
          <a:ln w="19050" cap="flat" cmpd="sng">
            <a:solidFill>
              <a:srgbClr val="434343"/>
            </a:solidFill>
            <a:prstDash val="dot"/>
            <a:round/>
            <a:headEnd type="none" w="lg" len="lg"/>
            <a:tailEnd type="triangle" w="lg" len="lg"/>
          </a:ln>
        </p:spPr>
      </p:cxnSp>
      <p:cxnSp>
        <p:nvCxnSpPr>
          <p:cNvPr id="789" name="Shape 789"/>
          <p:cNvCxnSpPr/>
          <p:nvPr/>
        </p:nvCxnSpPr>
        <p:spPr>
          <a:xfrm rot="10800000">
            <a:off x="4391900" y="1601225"/>
            <a:ext cx="2640000" cy="0"/>
          </a:xfrm>
          <a:prstGeom prst="straightConnector1">
            <a:avLst/>
          </a:prstGeom>
          <a:noFill/>
          <a:ln w="19050" cap="flat" cmpd="sng">
            <a:solidFill>
              <a:srgbClr val="434343"/>
            </a:solidFill>
            <a:prstDash val="solid"/>
            <a:round/>
            <a:headEnd type="none" w="lg" len="lg"/>
            <a:tailEnd type="triangle" w="lg" len="lg"/>
          </a:ln>
        </p:spPr>
      </p:cxnSp>
      <p:sp>
        <p:nvSpPr>
          <p:cNvPr id="790" name="Shape 790"/>
          <p:cNvSpPr txBox="1"/>
          <p:nvPr/>
        </p:nvSpPr>
        <p:spPr>
          <a:xfrm rot="-990">
            <a:off x="4809797" y="1146625"/>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cxnSp>
        <p:nvCxnSpPr>
          <p:cNvPr id="791" name="Shape 791"/>
          <p:cNvCxnSpPr/>
          <p:nvPr/>
        </p:nvCxnSpPr>
        <p:spPr>
          <a:xfrm>
            <a:off x="4167899" y="1402324"/>
            <a:ext cx="2614500" cy="0"/>
          </a:xfrm>
          <a:prstGeom prst="straightConnector1">
            <a:avLst/>
          </a:prstGeom>
          <a:noFill/>
          <a:ln w="19050" cap="flat" cmpd="sng">
            <a:solidFill>
              <a:srgbClr val="434343"/>
            </a:solidFill>
            <a:prstDash val="solid"/>
            <a:round/>
            <a:headEnd type="none" w="lg" len="lg"/>
            <a:tailEnd type="triangle" w="lg" len="lg"/>
          </a:ln>
        </p:spPr>
      </p:cxnSp>
      <p:sp>
        <p:nvSpPr>
          <p:cNvPr id="792" name="Shape 792"/>
          <p:cNvSpPr txBox="1"/>
          <p:nvPr/>
        </p:nvSpPr>
        <p:spPr>
          <a:xfrm>
            <a:off x="3197100" y="1900025"/>
            <a:ext cx="1200000" cy="4887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Measurement machine</a:t>
            </a:r>
          </a:p>
        </p:txBody>
      </p:sp>
      <p:grpSp>
        <p:nvGrpSpPr>
          <p:cNvPr id="793" name="Shape 793"/>
          <p:cNvGrpSpPr/>
          <p:nvPr/>
        </p:nvGrpSpPr>
        <p:grpSpPr>
          <a:xfrm>
            <a:off x="4527223" y="1185099"/>
            <a:ext cx="240007" cy="291791"/>
            <a:chOff x="8451323" y="2207500"/>
            <a:chExt cx="240007" cy="291791"/>
          </a:xfrm>
        </p:grpSpPr>
        <p:sp>
          <p:nvSpPr>
            <p:cNvPr id="794" name="Shape 794"/>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95" name="Shape 795"/>
            <p:cNvSpPr txBox="1"/>
            <p:nvPr/>
          </p:nvSpPr>
          <p:spPr>
            <a:xfrm>
              <a:off x="84513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1</a:t>
              </a:r>
            </a:p>
          </p:txBody>
        </p:sp>
      </p:grpSp>
      <p:grpSp>
        <p:nvGrpSpPr>
          <p:cNvPr id="796" name="Shape 796"/>
          <p:cNvGrpSpPr/>
          <p:nvPr/>
        </p:nvGrpSpPr>
        <p:grpSpPr>
          <a:xfrm>
            <a:off x="4753813" y="1402336"/>
            <a:ext cx="255232" cy="287991"/>
            <a:chOff x="8376525" y="2597686"/>
            <a:chExt cx="255232" cy="287991"/>
          </a:xfrm>
        </p:grpSpPr>
        <p:sp>
          <p:nvSpPr>
            <p:cNvPr id="797" name="Shape 797"/>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798" name="Shape 798"/>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2</a:t>
              </a:r>
            </a:p>
          </p:txBody>
        </p:sp>
      </p:grpSp>
      <p:grpSp>
        <p:nvGrpSpPr>
          <p:cNvPr id="799" name="Shape 799"/>
          <p:cNvGrpSpPr/>
          <p:nvPr/>
        </p:nvGrpSpPr>
        <p:grpSpPr>
          <a:xfrm>
            <a:off x="4764287" y="2160122"/>
            <a:ext cx="261095" cy="291791"/>
            <a:chOff x="8410374" y="3008897"/>
            <a:chExt cx="261095" cy="291791"/>
          </a:xfrm>
        </p:grpSpPr>
        <p:sp>
          <p:nvSpPr>
            <p:cNvPr id="800" name="Shape 800"/>
            <p:cNvSpPr/>
            <p:nvPr/>
          </p:nvSpPr>
          <p:spPr>
            <a:xfrm>
              <a:off x="8431469" y="3060688"/>
              <a:ext cx="240000" cy="239999"/>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1" name="Shape 801"/>
            <p:cNvSpPr txBox="1"/>
            <p:nvPr/>
          </p:nvSpPr>
          <p:spPr>
            <a:xfrm>
              <a:off x="8410374" y="3008897"/>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3</a:t>
              </a:r>
            </a:p>
          </p:txBody>
        </p:sp>
      </p:grpSp>
      <p:sp>
        <p:nvSpPr>
          <p:cNvPr id="802" name="Shape 802"/>
          <p:cNvSpPr txBox="1"/>
          <p:nvPr/>
        </p:nvSpPr>
        <p:spPr>
          <a:xfrm rot="-797">
            <a:off x="5068050" y="688647"/>
            <a:ext cx="12936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7002</a:t>
            </a:r>
            <a:r>
              <a:rPr lang="en" sz="1100" b="1">
                <a:latin typeface="Droid Sans"/>
                <a:ea typeface="Droid Sans"/>
                <a:cs typeface="Droid Sans"/>
                <a:sym typeface="Droid Sans"/>
              </a:rPr>
              <a:t>]</a:t>
            </a:r>
          </a:p>
        </p:txBody>
      </p:sp>
      <p:sp>
        <p:nvSpPr>
          <p:cNvPr id="803" name="Shape 803"/>
          <p:cNvSpPr txBox="1"/>
          <p:nvPr/>
        </p:nvSpPr>
        <p:spPr>
          <a:xfrm rot="-990">
            <a:off x="4809797" y="489721"/>
            <a:ext cx="10422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SYN/ACK</a:t>
            </a:r>
          </a:p>
        </p:txBody>
      </p:sp>
      <p:grpSp>
        <p:nvGrpSpPr>
          <p:cNvPr id="804" name="Shape 804"/>
          <p:cNvGrpSpPr/>
          <p:nvPr/>
        </p:nvGrpSpPr>
        <p:grpSpPr>
          <a:xfrm>
            <a:off x="4498323" y="528196"/>
            <a:ext cx="268907" cy="291791"/>
            <a:chOff x="8422423" y="2207500"/>
            <a:chExt cx="268907" cy="291791"/>
          </a:xfrm>
        </p:grpSpPr>
        <p:sp>
          <p:nvSpPr>
            <p:cNvPr id="805" name="Shape 805"/>
            <p:cNvSpPr/>
            <p:nvPr/>
          </p:nvSpPr>
          <p:spPr>
            <a:xfrm>
              <a:off x="8451331" y="2259291"/>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6" name="Shape 806"/>
            <p:cNvSpPr txBox="1"/>
            <p:nvPr/>
          </p:nvSpPr>
          <p:spPr>
            <a:xfrm>
              <a:off x="8422423" y="2207500"/>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6</a:t>
              </a:r>
            </a:p>
          </p:txBody>
        </p:sp>
      </p:grpSp>
      <p:grpSp>
        <p:nvGrpSpPr>
          <p:cNvPr id="807" name="Shape 807"/>
          <p:cNvGrpSpPr/>
          <p:nvPr/>
        </p:nvGrpSpPr>
        <p:grpSpPr>
          <a:xfrm>
            <a:off x="4753813" y="745432"/>
            <a:ext cx="255232" cy="287991"/>
            <a:chOff x="8376525" y="2597686"/>
            <a:chExt cx="255232" cy="287991"/>
          </a:xfrm>
        </p:grpSpPr>
        <p:sp>
          <p:nvSpPr>
            <p:cNvPr id="808" name="Shape 808"/>
            <p:cNvSpPr/>
            <p:nvPr/>
          </p:nvSpPr>
          <p:spPr>
            <a:xfrm>
              <a:off x="8391758" y="264567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09" name="Shape 809"/>
            <p:cNvSpPr txBox="1"/>
            <p:nvPr/>
          </p:nvSpPr>
          <p:spPr>
            <a:xfrm>
              <a:off x="8376525" y="2597686"/>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1000" b="1">
                  <a:latin typeface="Syncopate"/>
                  <a:ea typeface="Syncopate"/>
                  <a:cs typeface="Syncopate"/>
                  <a:sym typeface="Syncopate"/>
                </a:rPr>
                <a:t>7</a:t>
              </a:r>
            </a:p>
          </p:txBody>
        </p:sp>
      </p:grpSp>
      <p:sp>
        <p:nvSpPr>
          <p:cNvPr id="810" name="Shape 8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latin typeface="Arial"/>
                <a:ea typeface="Arial"/>
                <a:cs typeface="Arial"/>
                <a:sym typeface="Arial"/>
              </a:rPr>
              <a:t>32</a:t>
            </a:fld>
            <a:endParaRPr lang="en">
              <a:solidFill>
                <a:schemeClr val="dk2"/>
              </a:solidFill>
              <a:latin typeface="Arial"/>
              <a:ea typeface="Arial"/>
              <a:cs typeface="Arial"/>
              <a:sym typeface="Arial"/>
            </a:endParaRPr>
          </a:p>
        </p:txBody>
      </p:sp>
      <p:sp>
        <p:nvSpPr>
          <p:cNvPr id="811" name="Shape 811"/>
          <p:cNvSpPr txBox="1"/>
          <p:nvPr/>
        </p:nvSpPr>
        <p:spPr>
          <a:xfrm rot="-673">
            <a:off x="5068051" y="1345541"/>
            <a:ext cx="1532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RST [IP ID: </a:t>
            </a:r>
            <a:r>
              <a:rPr lang="en" sz="1100" b="1">
                <a:highlight>
                  <a:srgbClr val="FFFF00"/>
                </a:highlight>
                <a:latin typeface="Droid Sans"/>
                <a:ea typeface="Droid Sans"/>
                <a:cs typeface="Droid Sans"/>
                <a:sym typeface="Droid Sans"/>
              </a:rPr>
              <a:t>7000</a:t>
            </a:r>
            <a:r>
              <a:rPr lang="en" sz="1100" b="1">
                <a:latin typeface="Droid Sans"/>
                <a:ea typeface="Droid Sans"/>
                <a:cs typeface="Droid Sans"/>
                <a:sym typeface="Droid Sans"/>
              </a:rPr>
              <a:t>]</a:t>
            </a:r>
          </a:p>
        </p:txBody>
      </p:sp>
      <p:sp>
        <p:nvSpPr>
          <p:cNvPr id="812" name="Shape 812"/>
          <p:cNvSpPr txBox="1"/>
          <p:nvPr/>
        </p:nvSpPr>
        <p:spPr>
          <a:xfrm rot="2208060">
            <a:off x="4801037" y="2676294"/>
            <a:ext cx="1197420" cy="57846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Spoofed SYN</a:t>
            </a:r>
            <a:br>
              <a:rPr lang="en" sz="1100" b="1">
                <a:latin typeface="Droid Sans"/>
                <a:ea typeface="Droid Sans"/>
                <a:cs typeface="Droid Sans"/>
                <a:sym typeface="Droid Sans"/>
              </a:rPr>
            </a:br>
            <a:r>
              <a:rPr lang="en" sz="1100" b="1">
                <a:latin typeface="Droid Sans"/>
                <a:ea typeface="Droid Sans"/>
                <a:cs typeface="Droid Sans"/>
                <a:sym typeface="Droid Sans"/>
              </a:rPr>
              <a:t>[src: ClientIP]</a:t>
            </a:r>
          </a:p>
        </p:txBody>
      </p:sp>
      <p:sp>
        <p:nvSpPr>
          <p:cNvPr id="815" name="Shape 815"/>
          <p:cNvSpPr txBox="1"/>
          <p:nvPr/>
        </p:nvSpPr>
        <p:spPr>
          <a:xfrm>
            <a:off x="7520750" y="1146482"/>
            <a:ext cx="1396500" cy="1112100"/>
          </a:xfrm>
          <a:prstGeom prst="rect">
            <a:avLst/>
          </a:prstGeom>
          <a:noFill/>
          <a:ln>
            <a:noFill/>
          </a:ln>
        </p:spPr>
        <p:txBody>
          <a:bodyPr lIns="91425" tIns="91425" rIns="91425" bIns="91425" anchor="t" anchorCtr="0">
            <a:noAutofit/>
          </a:bodyPr>
          <a:lstStyle/>
          <a:p>
            <a:pPr lvl="0" rtl="0">
              <a:spcBef>
                <a:spcPts val="0"/>
              </a:spcBef>
              <a:buNone/>
            </a:pPr>
            <a:r>
              <a:rPr lang="en" sz="1200" b="1">
                <a:solidFill>
                  <a:srgbClr val="CC0000"/>
                </a:solidFill>
                <a:latin typeface="Bitter"/>
                <a:ea typeface="Bitter"/>
                <a:cs typeface="Bitter"/>
                <a:sym typeface="Bitter"/>
              </a:rPr>
              <a:t>Reflector IP ID:</a:t>
            </a:r>
          </a:p>
          <a:p>
            <a:pPr lvl="0" rtl="0">
              <a:spcBef>
                <a:spcPts val="0"/>
              </a:spcBef>
              <a:buNone/>
            </a:pPr>
            <a:r>
              <a:rPr lang="en" sz="1200" b="1">
                <a:solidFill>
                  <a:srgbClr val="CC0000"/>
                </a:solidFill>
                <a:latin typeface="Bitter"/>
                <a:ea typeface="Bitter"/>
                <a:cs typeface="Bitter"/>
                <a:sym typeface="Bitter"/>
              </a:rPr>
              <a:t>7000</a:t>
            </a:r>
          </a:p>
          <a:p>
            <a:pPr lvl="0" rtl="0">
              <a:spcBef>
                <a:spcPts val="0"/>
              </a:spcBef>
              <a:buNone/>
            </a:pPr>
            <a:r>
              <a:rPr lang="en" sz="1200" b="1">
                <a:solidFill>
                  <a:srgbClr val="CC0000"/>
                </a:solidFill>
                <a:latin typeface="Bitter"/>
                <a:ea typeface="Bitter"/>
                <a:cs typeface="Bitter"/>
                <a:sym typeface="Bitter"/>
              </a:rPr>
              <a:t>7001</a:t>
            </a:r>
          </a:p>
          <a:p>
            <a:pPr lvl="0">
              <a:spcBef>
                <a:spcPts val="0"/>
              </a:spcBef>
              <a:buNone/>
            </a:pPr>
            <a:r>
              <a:rPr lang="en" sz="1200" b="1">
                <a:solidFill>
                  <a:srgbClr val="CC0000"/>
                </a:solidFill>
                <a:latin typeface="Bitter"/>
                <a:ea typeface="Bitter"/>
                <a:cs typeface="Bitter"/>
                <a:sym typeface="Bitter"/>
              </a:rPr>
              <a:t>7002</a:t>
            </a:r>
          </a:p>
          <a:p>
            <a:pPr lvl="0" rtl="0">
              <a:spcBef>
                <a:spcPts val="0"/>
              </a:spcBef>
              <a:buNone/>
            </a:pPr>
            <a:r>
              <a:rPr lang="en" sz="1200" b="1">
                <a:solidFill>
                  <a:srgbClr val="CC0000"/>
                </a:solidFill>
                <a:latin typeface="Bitter"/>
                <a:ea typeface="Bitter"/>
                <a:cs typeface="Bitter"/>
                <a:sym typeface="Bitter"/>
              </a:rPr>
              <a:t>7003</a:t>
            </a:r>
            <a:br>
              <a:rPr lang="en" sz="1200" b="1">
                <a:solidFill>
                  <a:srgbClr val="CC0000"/>
                </a:solidFill>
                <a:latin typeface="Bitter"/>
                <a:ea typeface="Bitter"/>
                <a:cs typeface="Bitter"/>
                <a:sym typeface="Bitter"/>
              </a:rPr>
            </a:br>
            <a:r>
              <a:rPr lang="en" sz="1200" b="1">
                <a:solidFill>
                  <a:srgbClr val="CC0000"/>
                </a:solidFill>
                <a:latin typeface="Bitter"/>
                <a:ea typeface="Bitter"/>
                <a:cs typeface="Bitter"/>
                <a:sym typeface="Bitter"/>
              </a:rPr>
              <a:t>7004</a:t>
            </a:r>
          </a:p>
        </p:txBody>
      </p:sp>
      <p:sp>
        <p:nvSpPr>
          <p:cNvPr id="816" name="Shape 816"/>
          <p:cNvSpPr txBox="1"/>
          <p:nvPr/>
        </p:nvSpPr>
        <p:spPr>
          <a:xfrm rot="-1244">
            <a:off x="6833949" y="4383288"/>
            <a:ext cx="829200" cy="2748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Bitter"/>
                <a:ea typeface="Bitter"/>
                <a:cs typeface="Bitter"/>
                <a:sym typeface="Bitter"/>
              </a:rPr>
              <a:t>Site</a:t>
            </a:r>
          </a:p>
        </p:txBody>
      </p:sp>
      <p:grpSp>
        <p:nvGrpSpPr>
          <p:cNvPr id="817" name="Shape 817"/>
          <p:cNvGrpSpPr/>
          <p:nvPr/>
        </p:nvGrpSpPr>
        <p:grpSpPr>
          <a:xfrm>
            <a:off x="3502500" y="1234625"/>
            <a:ext cx="741600" cy="741600"/>
            <a:chOff x="5767425" y="2769750"/>
            <a:chExt cx="741600" cy="741600"/>
          </a:xfrm>
        </p:grpSpPr>
        <p:grpSp>
          <p:nvGrpSpPr>
            <p:cNvPr id="818" name="Shape 818"/>
            <p:cNvGrpSpPr/>
            <p:nvPr/>
          </p:nvGrpSpPr>
          <p:grpSpPr>
            <a:xfrm>
              <a:off x="5767425" y="2769750"/>
              <a:ext cx="741600" cy="741600"/>
              <a:chOff x="5880425" y="1336600"/>
              <a:chExt cx="741600" cy="741600"/>
            </a:xfrm>
          </p:grpSpPr>
          <p:sp>
            <p:nvSpPr>
              <p:cNvPr id="819" name="Shape 819"/>
              <p:cNvSpPr/>
              <p:nvPr/>
            </p:nvSpPr>
            <p:spPr>
              <a:xfrm>
                <a:off x="5880425" y="133660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20" name="Shape 820"/>
              <p:cNvPicPr preferRelativeResize="0"/>
              <p:nvPr/>
            </p:nvPicPr>
            <p:blipFill>
              <a:blip r:embed="rId3">
                <a:alphaModFix/>
              </a:blip>
              <a:stretch>
                <a:fillRect/>
              </a:stretch>
            </p:blipFill>
            <p:spPr>
              <a:xfrm>
                <a:off x="5910937" y="1515225"/>
                <a:ext cx="548700" cy="481500"/>
              </a:xfrm>
              <a:prstGeom prst="rect">
                <a:avLst/>
              </a:prstGeom>
              <a:noFill/>
              <a:ln>
                <a:noFill/>
              </a:ln>
            </p:spPr>
          </p:pic>
        </p:grpSp>
        <p:pic>
          <p:nvPicPr>
            <p:cNvPr id="821" name="Shape 821"/>
            <p:cNvPicPr preferRelativeResize="0"/>
            <p:nvPr/>
          </p:nvPicPr>
          <p:blipFill>
            <a:blip r:embed="rId4">
              <a:alphaModFix/>
            </a:blip>
            <a:stretch>
              <a:fillRect/>
            </a:stretch>
          </p:blipFill>
          <p:spPr>
            <a:xfrm>
              <a:off x="6163124" y="2817789"/>
              <a:ext cx="303650" cy="206872"/>
            </a:xfrm>
            <a:prstGeom prst="rect">
              <a:avLst/>
            </a:prstGeom>
            <a:noFill/>
            <a:ln>
              <a:noFill/>
            </a:ln>
          </p:spPr>
        </p:pic>
      </p:grpSp>
      <p:cxnSp>
        <p:nvCxnSpPr>
          <p:cNvPr id="822" name="Shape 822"/>
          <p:cNvCxnSpPr/>
          <p:nvPr/>
        </p:nvCxnSpPr>
        <p:spPr>
          <a:xfrm rot="10800000" flipH="1">
            <a:off x="7142435" y="2547916"/>
            <a:ext cx="2100" cy="1282800"/>
          </a:xfrm>
          <a:prstGeom prst="straightConnector1">
            <a:avLst/>
          </a:prstGeom>
          <a:noFill/>
          <a:ln w="19050" cap="flat" cmpd="sng">
            <a:solidFill>
              <a:srgbClr val="434343"/>
            </a:solidFill>
            <a:prstDash val="solid"/>
            <a:round/>
            <a:headEnd type="none" w="lg" len="lg"/>
            <a:tailEnd type="stealth" w="lg" len="lg"/>
          </a:ln>
        </p:spPr>
      </p:cxnSp>
      <p:sp>
        <p:nvSpPr>
          <p:cNvPr id="823" name="Shape 823"/>
          <p:cNvSpPr/>
          <p:nvPr/>
        </p:nvSpPr>
        <p:spPr>
          <a:xfrm>
            <a:off x="7204495" y="2725152"/>
            <a:ext cx="718200" cy="405000"/>
          </a:xfrm>
          <a:prstGeom prst="cube">
            <a:avLst>
              <a:gd name="adj" fmla="val 25000"/>
            </a:avLst>
          </a:prstGeom>
          <a:solidFill>
            <a:srgbClr val="FF0000"/>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24" name="Shape 824"/>
          <p:cNvCxnSpPr/>
          <p:nvPr/>
        </p:nvCxnSpPr>
        <p:spPr>
          <a:xfrm flipH="1">
            <a:off x="7347444" y="1843277"/>
            <a:ext cx="2100" cy="897000"/>
          </a:xfrm>
          <a:prstGeom prst="straightConnector1">
            <a:avLst/>
          </a:prstGeom>
          <a:noFill/>
          <a:ln w="19050" cap="flat" cmpd="sng">
            <a:solidFill>
              <a:srgbClr val="434343"/>
            </a:solidFill>
            <a:prstDash val="solid"/>
            <a:round/>
            <a:headEnd type="none" w="lg" len="lg"/>
            <a:tailEnd type="oval" w="lg" len="lg"/>
          </a:ln>
        </p:spPr>
      </p:cxnSp>
      <p:cxnSp>
        <p:nvCxnSpPr>
          <p:cNvPr id="825" name="Shape 825"/>
          <p:cNvCxnSpPr/>
          <p:nvPr/>
        </p:nvCxnSpPr>
        <p:spPr>
          <a:xfrm>
            <a:off x="7410798" y="1917142"/>
            <a:ext cx="0" cy="890100"/>
          </a:xfrm>
          <a:prstGeom prst="straightConnector1">
            <a:avLst/>
          </a:prstGeom>
          <a:noFill/>
          <a:ln w="19050" cap="flat" cmpd="sng">
            <a:solidFill>
              <a:srgbClr val="434343"/>
            </a:solidFill>
            <a:prstDash val="solid"/>
            <a:round/>
            <a:headEnd type="none" w="lg" len="lg"/>
            <a:tailEnd type="oval" w="lg" len="lg"/>
          </a:ln>
        </p:spPr>
      </p:cxnSp>
      <p:cxnSp>
        <p:nvCxnSpPr>
          <p:cNvPr id="826" name="Shape 826"/>
          <p:cNvCxnSpPr/>
          <p:nvPr/>
        </p:nvCxnSpPr>
        <p:spPr>
          <a:xfrm flipH="1">
            <a:off x="7286224" y="1785224"/>
            <a:ext cx="2100" cy="897000"/>
          </a:xfrm>
          <a:prstGeom prst="straightConnector1">
            <a:avLst/>
          </a:prstGeom>
          <a:noFill/>
          <a:ln w="19050" cap="flat" cmpd="sng">
            <a:solidFill>
              <a:srgbClr val="434343"/>
            </a:solidFill>
            <a:prstDash val="solid"/>
            <a:round/>
            <a:headEnd type="none" w="lg" len="lg"/>
            <a:tailEnd type="oval" w="lg" len="lg"/>
          </a:ln>
        </p:spPr>
      </p:cxnSp>
      <p:cxnSp>
        <p:nvCxnSpPr>
          <p:cNvPr id="827" name="Shape 827"/>
          <p:cNvCxnSpPr/>
          <p:nvPr/>
        </p:nvCxnSpPr>
        <p:spPr>
          <a:xfrm rot="10800000" flipH="1">
            <a:off x="7071584" y="2464888"/>
            <a:ext cx="2100" cy="1282800"/>
          </a:xfrm>
          <a:prstGeom prst="straightConnector1">
            <a:avLst/>
          </a:prstGeom>
          <a:noFill/>
          <a:ln w="19050" cap="flat" cmpd="sng">
            <a:solidFill>
              <a:srgbClr val="434343"/>
            </a:solidFill>
            <a:prstDash val="solid"/>
            <a:round/>
            <a:headEnd type="none" w="lg" len="lg"/>
            <a:tailEnd type="stealth" w="lg" len="lg"/>
          </a:ln>
        </p:spPr>
      </p:cxnSp>
      <p:cxnSp>
        <p:nvCxnSpPr>
          <p:cNvPr id="828" name="Shape 828"/>
          <p:cNvCxnSpPr/>
          <p:nvPr/>
        </p:nvCxnSpPr>
        <p:spPr>
          <a:xfrm rot="10800000">
            <a:off x="7000686" y="2373149"/>
            <a:ext cx="0" cy="1518300"/>
          </a:xfrm>
          <a:prstGeom prst="straightConnector1">
            <a:avLst/>
          </a:prstGeom>
          <a:noFill/>
          <a:ln w="19050" cap="flat" cmpd="sng">
            <a:solidFill>
              <a:srgbClr val="434343"/>
            </a:solidFill>
            <a:prstDash val="solid"/>
            <a:round/>
            <a:headEnd type="none" w="lg" len="lg"/>
            <a:tailEnd type="stealth" w="lg" len="lg"/>
          </a:ln>
        </p:spPr>
      </p:cxnSp>
      <p:grpSp>
        <p:nvGrpSpPr>
          <p:cNvPr id="829" name="Shape 829"/>
          <p:cNvGrpSpPr/>
          <p:nvPr/>
        </p:nvGrpSpPr>
        <p:grpSpPr>
          <a:xfrm>
            <a:off x="6901194" y="2965815"/>
            <a:ext cx="223441" cy="255659"/>
            <a:chOff x="8711666" y="3236094"/>
            <a:chExt cx="295792" cy="325514"/>
          </a:xfrm>
        </p:grpSpPr>
        <p:sp>
          <p:nvSpPr>
            <p:cNvPr id="830" name="Shape 830"/>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31" name="Shape 831"/>
            <p:cNvSpPr txBox="1"/>
            <p:nvPr/>
          </p:nvSpPr>
          <p:spPr>
            <a:xfrm>
              <a:off x="8711666" y="3236094"/>
              <a:ext cx="231900" cy="240000"/>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4</a:t>
              </a:r>
            </a:p>
          </p:txBody>
        </p:sp>
      </p:grpSp>
      <p:sp>
        <p:nvSpPr>
          <p:cNvPr id="832" name="Shape 832"/>
          <p:cNvSpPr txBox="1"/>
          <p:nvPr/>
        </p:nvSpPr>
        <p:spPr>
          <a:xfrm rot="-1310">
            <a:off x="6393474" y="2806848"/>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SYN/ACK</a:t>
            </a:r>
          </a:p>
        </p:txBody>
      </p:sp>
      <p:grpSp>
        <p:nvGrpSpPr>
          <p:cNvPr id="833" name="Shape 833"/>
          <p:cNvGrpSpPr/>
          <p:nvPr/>
        </p:nvGrpSpPr>
        <p:grpSpPr>
          <a:xfrm>
            <a:off x="7284600" y="2257831"/>
            <a:ext cx="221033" cy="250651"/>
            <a:chOff x="8714854" y="3242469"/>
            <a:chExt cx="292604" cy="319139"/>
          </a:xfrm>
        </p:grpSpPr>
        <p:sp>
          <p:nvSpPr>
            <p:cNvPr id="834" name="Shape 834"/>
            <p:cNvSpPr/>
            <p:nvPr/>
          </p:nvSpPr>
          <p:spPr>
            <a:xfrm>
              <a:off x="8767458" y="3321608"/>
              <a:ext cx="240000" cy="240000"/>
            </a:xfrm>
            <a:prstGeom prst="ellipse">
              <a:avLst/>
            </a:prstGeom>
            <a:solidFill>
              <a:srgbClr val="FFFFFF"/>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latin typeface="Syncopate"/>
                <a:ea typeface="Syncopate"/>
                <a:cs typeface="Syncopate"/>
                <a:sym typeface="Syncopate"/>
              </a:endParaRPr>
            </a:p>
          </p:txBody>
        </p:sp>
        <p:sp>
          <p:nvSpPr>
            <p:cNvPr id="835" name="Shape 835"/>
            <p:cNvSpPr txBox="1"/>
            <p:nvPr/>
          </p:nvSpPr>
          <p:spPr>
            <a:xfrm>
              <a:off x="8714854" y="3242469"/>
              <a:ext cx="231900" cy="239999"/>
            </a:xfrm>
            <a:prstGeom prst="rect">
              <a:avLst/>
            </a:prstGeom>
            <a:noFill/>
            <a:ln>
              <a:noFill/>
            </a:ln>
          </p:spPr>
          <p:txBody>
            <a:bodyPr lIns="91425" tIns="91425" rIns="91425" bIns="91425" anchor="t" anchorCtr="0">
              <a:noAutofit/>
            </a:bodyPr>
            <a:lstStyle/>
            <a:p>
              <a:pPr lvl="0" algn="ctr" rtl="0">
                <a:spcBef>
                  <a:spcPts val="0"/>
                </a:spcBef>
                <a:buNone/>
              </a:pPr>
              <a:r>
                <a:rPr lang="en" sz="800" b="1">
                  <a:latin typeface="Syncopate"/>
                  <a:ea typeface="Syncopate"/>
                  <a:cs typeface="Syncopate"/>
                  <a:sym typeface="Syncopate"/>
                </a:rPr>
                <a:t>5</a:t>
              </a:r>
            </a:p>
          </p:txBody>
        </p:sp>
      </p:grpSp>
      <p:sp>
        <p:nvSpPr>
          <p:cNvPr id="836" name="Shape 836"/>
          <p:cNvSpPr txBox="1"/>
          <p:nvPr/>
        </p:nvSpPr>
        <p:spPr>
          <a:xfrm rot="-1310">
            <a:off x="7456951" y="2254094"/>
            <a:ext cx="787500" cy="216000"/>
          </a:xfrm>
          <a:prstGeom prst="rect">
            <a:avLst/>
          </a:prstGeom>
          <a:noFill/>
          <a:ln>
            <a:noFill/>
          </a:ln>
        </p:spPr>
        <p:txBody>
          <a:bodyPr lIns="91425" tIns="91425" rIns="91425" bIns="91425" anchor="t" anchorCtr="0">
            <a:noAutofit/>
          </a:bodyPr>
          <a:lstStyle/>
          <a:p>
            <a:pPr lvl="0" rtl="0">
              <a:spcBef>
                <a:spcPts val="0"/>
              </a:spcBef>
              <a:buNone/>
            </a:pPr>
            <a:r>
              <a:rPr lang="en" sz="900" b="1">
                <a:latin typeface="Droid Sans"/>
                <a:ea typeface="Droid Sans"/>
                <a:cs typeface="Droid Sans"/>
                <a:sym typeface="Droid Sans"/>
              </a:rPr>
              <a:t>RST</a:t>
            </a:r>
          </a:p>
        </p:txBody>
      </p:sp>
      <p:grpSp>
        <p:nvGrpSpPr>
          <p:cNvPr id="837" name="Shape 837"/>
          <p:cNvGrpSpPr/>
          <p:nvPr/>
        </p:nvGrpSpPr>
        <p:grpSpPr>
          <a:xfrm>
            <a:off x="6818874" y="1234625"/>
            <a:ext cx="741600" cy="741600"/>
            <a:chOff x="2008124" y="3897175"/>
            <a:chExt cx="741600" cy="741600"/>
          </a:xfrm>
        </p:grpSpPr>
        <p:sp>
          <p:nvSpPr>
            <p:cNvPr id="838" name="Shape 838"/>
            <p:cNvSpPr/>
            <p:nvPr/>
          </p:nvSpPr>
          <p:spPr>
            <a:xfrm>
              <a:off x="2008125" y="3897175"/>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39" name="Shape 839"/>
            <p:cNvPicPr preferRelativeResize="0"/>
            <p:nvPr/>
          </p:nvPicPr>
          <p:blipFill>
            <a:blip r:embed="rId5">
              <a:alphaModFix/>
            </a:blip>
            <a:stretch>
              <a:fillRect/>
            </a:stretch>
          </p:blipFill>
          <p:spPr>
            <a:xfrm>
              <a:off x="2456229" y="4026329"/>
              <a:ext cx="284262" cy="188250"/>
            </a:xfrm>
            <a:prstGeom prst="rect">
              <a:avLst/>
            </a:prstGeom>
            <a:noFill/>
            <a:ln>
              <a:noFill/>
            </a:ln>
          </p:spPr>
        </p:pic>
        <p:pic>
          <p:nvPicPr>
            <p:cNvPr id="840" name="Shape 840"/>
            <p:cNvPicPr preferRelativeResize="0"/>
            <p:nvPr/>
          </p:nvPicPr>
          <p:blipFill>
            <a:blip r:embed="rId6">
              <a:alphaModFix/>
            </a:blip>
            <a:stretch>
              <a:fillRect/>
            </a:stretch>
          </p:blipFill>
          <p:spPr>
            <a:xfrm>
              <a:off x="2008124" y="4174599"/>
              <a:ext cx="615600" cy="395062"/>
            </a:xfrm>
            <a:prstGeom prst="rect">
              <a:avLst/>
            </a:prstGeom>
            <a:noFill/>
            <a:ln>
              <a:noFill/>
            </a:ln>
          </p:spPr>
        </p:pic>
      </p:grpSp>
      <p:grpSp>
        <p:nvGrpSpPr>
          <p:cNvPr id="841" name="Shape 841"/>
          <p:cNvGrpSpPr/>
          <p:nvPr/>
        </p:nvGrpSpPr>
        <p:grpSpPr>
          <a:xfrm>
            <a:off x="6833950" y="3677037"/>
            <a:ext cx="778675" cy="741600"/>
            <a:chOff x="6833950" y="3677037"/>
            <a:chExt cx="778675" cy="741600"/>
          </a:xfrm>
        </p:grpSpPr>
        <p:grpSp>
          <p:nvGrpSpPr>
            <p:cNvPr id="842" name="Shape 842"/>
            <p:cNvGrpSpPr/>
            <p:nvPr/>
          </p:nvGrpSpPr>
          <p:grpSpPr>
            <a:xfrm>
              <a:off x="6833950" y="3677037"/>
              <a:ext cx="778675" cy="741600"/>
              <a:chOff x="6833950" y="3677037"/>
              <a:chExt cx="778675" cy="741600"/>
            </a:xfrm>
          </p:grpSpPr>
          <p:grpSp>
            <p:nvGrpSpPr>
              <p:cNvPr id="843" name="Shape 843"/>
              <p:cNvGrpSpPr/>
              <p:nvPr/>
            </p:nvGrpSpPr>
            <p:grpSpPr>
              <a:xfrm>
                <a:off x="6871025" y="3677037"/>
                <a:ext cx="741600" cy="741600"/>
                <a:chOff x="815950" y="3056550"/>
                <a:chExt cx="741600" cy="741600"/>
              </a:xfrm>
            </p:grpSpPr>
            <p:sp>
              <p:nvSpPr>
                <p:cNvPr id="788" name="Shape 788"/>
                <p:cNvSpPr/>
                <p:nvPr/>
              </p:nvSpPr>
              <p:spPr>
                <a:xfrm>
                  <a:off x="815950" y="3056550"/>
                  <a:ext cx="741600" cy="741600"/>
                </a:xfrm>
                <a:prstGeom prst="ellipse">
                  <a:avLst/>
                </a:prstGeom>
                <a:solidFill>
                  <a:srgbClr val="D9D9D9"/>
                </a:solidFill>
                <a:ln>
                  <a:noFill/>
                </a:ln>
              </p:spPr>
              <p:txBody>
                <a:bodyPr lIns="91425" tIns="91425" rIns="91425" bIns="91425" anchor="ctr" anchorCtr="0">
                  <a:noAutofit/>
                </a:bodyPr>
                <a:lstStyle/>
                <a:p>
                  <a:pPr lvl="0">
                    <a:spcBef>
                      <a:spcPts val="0"/>
                    </a:spcBef>
                    <a:buNone/>
                  </a:pPr>
                  <a:endParaRPr/>
                </a:p>
              </p:txBody>
            </p:sp>
            <p:pic>
              <p:nvPicPr>
                <p:cNvPr id="844" name="Shape 844"/>
                <p:cNvPicPr preferRelativeResize="0"/>
                <p:nvPr/>
              </p:nvPicPr>
              <p:blipFill>
                <a:blip r:embed="rId7">
                  <a:alphaModFix/>
                </a:blip>
                <a:stretch>
                  <a:fillRect/>
                </a:stretch>
              </p:blipFill>
              <p:spPr>
                <a:xfrm>
                  <a:off x="1229275" y="3163025"/>
                  <a:ext cx="301200" cy="188250"/>
                </a:xfrm>
                <a:prstGeom prst="rect">
                  <a:avLst/>
                </a:prstGeom>
                <a:noFill/>
                <a:ln>
                  <a:noFill/>
                </a:ln>
              </p:spPr>
            </p:pic>
          </p:grpSp>
          <p:pic>
            <p:nvPicPr>
              <p:cNvPr id="845" name="Shape 845"/>
              <p:cNvPicPr preferRelativeResize="0"/>
              <p:nvPr/>
            </p:nvPicPr>
            <p:blipFill>
              <a:blip r:embed="rId8">
                <a:alphaModFix/>
              </a:blip>
              <a:stretch>
                <a:fillRect/>
              </a:stretch>
            </p:blipFill>
            <p:spPr>
              <a:xfrm>
                <a:off x="6833950" y="3927253"/>
                <a:ext cx="596324" cy="382674"/>
              </a:xfrm>
              <a:prstGeom prst="rect">
                <a:avLst/>
              </a:prstGeom>
              <a:noFill/>
              <a:ln>
                <a:noFill/>
              </a:ln>
            </p:spPr>
          </p:pic>
        </p:grpSp>
        <p:pic>
          <p:nvPicPr>
            <p:cNvPr id="846" name="Shape 846"/>
            <p:cNvPicPr preferRelativeResize="0"/>
            <p:nvPr/>
          </p:nvPicPr>
          <p:blipFill>
            <a:blip r:embed="rId9">
              <a:alphaModFix/>
            </a:blip>
            <a:stretch>
              <a:fillRect/>
            </a:stretch>
          </p:blipFill>
          <p:spPr>
            <a:xfrm>
              <a:off x="6937599" y="4009425"/>
              <a:ext cx="358300" cy="229924"/>
            </a:xfrm>
            <a:prstGeom prst="rect">
              <a:avLst/>
            </a:prstGeom>
            <a:noFill/>
            <a:ln>
              <a:noFill/>
            </a:ln>
          </p:spPr>
        </p:pic>
      </p:grpSp>
      <p:sp>
        <p:nvSpPr>
          <p:cNvPr id="847" name="Shape 847"/>
          <p:cNvSpPr txBox="1"/>
          <p:nvPr/>
        </p:nvSpPr>
        <p:spPr>
          <a:xfrm rot="-560">
            <a:off x="4915649" y="79052"/>
            <a:ext cx="1841400" cy="274800"/>
          </a:xfrm>
          <a:prstGeom prst="rect">
            <a:avLst/>
          </a:prstGeom>
          <a:noFill/>
          <a:ln>
            <a:noFill/>
          </a:ln>
        </p:spPr>
        <p:txBody>
          <a:bodyPr lIns="91425" tIns="91425" rIns="91425" bIns="91425" anchor="t" anchorCtr="0">
            <a:noAutofit/>
          </a:bodyPr>
          <a:lstStyle/>
          <a:p>
            <a:pPr lvl="0" rtl="0">
              <a:spcBef>
                <a:spcPts val="0"/>
              </a:spcBef>
              <a:buNone/>
            </a:pPr>
            <a:r>
              <a:rPr lang="en" sz="1100" b="1">
                <a:latin typeface="Droid Sans"/>
                <a:ea typeface="Droid Sans"/>
                <a:cs typeface="Droid Sans"/>
                <a:sym typeface="Droid Sans"/>
              </a:rPr>
              <a:t>Probe [IP ID: </a:t>
            </a:r>
            <a:r>
              <a:rPr lang="en" sz="1100" b="1">
                <a:highlight>
                  <a:srgbClr val="FFFF00"/>
                </a:highlight>
                <a:latin typeface="Droid Sans"/>
                <a:ea typeface="Droid Sans"/>
                <a:cs typeface="Droid Sans"/>
                <a:sym typeface="Droid Sans"/>
              </a:rPr>
              <a:t>7004</a:t>
            </a:r>
            <a:r>
              <a:rPr lang="en" sz="1100" b="1">
                <a:latin typeface="Droid Sans"/>
                <a:ea typeface="Droid Sans"/>
                <a:cs typeface="Droid Sans"/>
                <a:sym typeface="Droid Sans"/>
              </a:rPr>
              <a:t>]</a:t>
            </a:r>
          </a:p>
        </p:txBody>
      </p:sp>
      <p:sp>
        <p:nvSpPr>
          <p:cNvPr id="68" name="Title 1"/>
          <p:cNvSpPr>
            <a:spLocks noGrp="1"/>
          </p:cNvSpPr>
          <p:nvPr>
            <p:ph type="title"/>
          </p:nvPr>
        </p:nvSpPr>
        <p:spPr>
          <a:xfrm>
            <a:off x="152400" y="854039"/>
            <a:ext cx="3380612" cy="857250"/>
          </a:xfrm>
        </p:spPr>
        <p:txBody>
          <a:bodyPr/>
          <a:lstStyle/>
          <a:p>
            <a:r>
              <a:rPr lang="en-US" dirty="0" smtClean="0"/>
              <a:t>Outbound</a:t>
            </a:r>
            <a:br>
              <a:rPr lang="en-US" dirty="0" smtClean="0"/>
            </a:br>
            <a:r>
              <a:rPr lang="en-US" dirty="0" smtClean="0"/>
              <a:t>Blocked</a:t>
            </a:r>
            <a:endParaRPr lang="en-US" dirty="0"/>
          </a:p>
        </p:txBody>
      </p:sp>
    </p:spTree>
    <p:extLst>
      <p:ext uri="{BB962C8B-B14F-4D97-AF65-F5344CB8AC3E}">
        <p14:creationId xmlns:p14="http://schemas.microsoft.com/office/powerpoint/2010/main" val="17333934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Detection: </a:t>
            </a:r>
            <a:br>
              <a:rPr lang="en-US" dirty="0" smtClean="0"/>
            </a:br>
            <a:r>
              <a:rPr lang="en-US" dirty="0" smtClean="0"/>
              <a:t>Max Likelihood</a:t>
            </a:r>
            <a:endParaRPr lang="en-US" dirty="0"/>
          </a:p>
        </p:txBody>
      </p:sp>
      <p:sp>
        <p:nvSpPr>
          <p:cNvPr id="3" name="Text Placeholder 2"/>
          <p:cNvSpPr>
            <a:spLocks noGrp="1"/>
          </p:cNvSpPr>
          <p:nvPr>
            <p:ph idx="1"/>
          </p:nvPr>
        </p:nvSpPr>
        <p:spPr>
          <a:xfrm>
            <a:off x="457200" y="1428474"/>
            <a:ext cx="8229600" cy="2374524"/>
          </a:xfrm>
        </p:spPr>
        <p:txBody>
          <a:bodyPr/>
          <a:lstStyle/>
          <a:p>
            <a:pPr>
              <a:lnSpc>
                <a:spcPct val="100000"/>
              </a:lnSpc>
            </a:pPr>
            <a:r>
              <a:rPr lang="en-US" sz="1800" b="1" dirty="0" smtClean="0"/>
              <a:t>Random variable: </a:t>
            </a:r>
            <a:r>
              <a:rPr lang="en-US" sz="1800" dirty="0" smtClean="0"/>
              <a:t>IP ID </a:t>
            </a:r>
            <a:r>
              <a:rPr lang="en-US" sz="1800" b="1" dirty="0" smtClean="0"/>
              <a:t>acceleration</a:t>
            </a:r>
            <a:endParaRPr lang="en-US" sz="1800" dirty="0" smtClean="0"/>
          </a:p>
          <a:p>
            <a:pPr lvl="1">
              <a:lnSpc>
                <a:spcPct val="100000"/>
              </a:lnSpc>
            </a:pPr>
            <a:r>
              <a:rPr lang="en-US" sz="1800" dirty="0" smtClean="0"/>
              <a:t>Detect the presence or absence of a prior (in this case, our perturbation), based on the separation of distributions of values under the prior.</a:t>
            </a:r>
          </a:p>
          <a:p>
            <a:pPr lvl="1">
              <a:lnSpc>
                <a:spcPct val="100000"/>
              </a:lnSpc>
            </a:pPr>
            <a:endParaRPr lang="en-US" sz="1800" dirty="0" smtClean="0"/>
          </a:p>
          <a:p>
            <a:pPr>
              <a:lnSpc>
                <a:spcPct val="100000"/>
              </a:lnSpc>
            </a:pPr>
            <a:r>
              <a:rPr lang="en-US" sz="1800" b="1" dirty="0" smtClean="0"/>
              <a:t>Detection framework: </a:t>
            </a:r>
            <a:r>
              <a:rPr lang="en-US" sz="1800" dirty="0" smtClean="0"/>
              <a:t>Statistical Hypothesis Testing</a:t>
            </a:r>
          </a:p>
          <a:p>
            <a:pPr lvl="1">
              <a:lnSpc>
                <a:spcPct val="100000"/>
              </a:lnSpc>
            </a:pPr>
            <a:r>
              <a:rPr lang="en-US" sz="1800" dirty="0" smtClean="0"/>
              <a:t>Assumptions: IP ID acceleration is stationary, </a:t>
            </a:r>
            <a:r>
              <a:rPr lang="en-US" sz="1800" dirty="0" err="1" smtClean="0"/>
              <a:t>i.i.d</a:t>
            </a:r>
            <a:r>
              <a:rPr lang="en-US" sz="1800" dirty="0" smtClean="0"/>
              <a:t>.</a:t>
            </a:r>
          </a:p>
          <a:p>
            <a:pPr lvl="1">
              <a:lnSpc>
                <a:spcPct val="100000"/>
              </a:lnSpc>
            </a:pPr>
            <a:r>
              <a:rPr lang="en-US" sz="1800" dirty="0" smtClean="0"/>
              <a:t>Randomization of trail order, run trials over a course of weeks</a:t>
            </a:r>
          </a:p>
          <a:p>
            <a:pPr lvl="1">
              <a:lnSpc>
                <a:spcPct val="100000"/>
              </a:lnSpc>
            </a:pPr>
            <a:r>
              <a:rPr lang="en-US" sz="1800" dirty="0" smtClean="0"/>
              <a:t>Likelihood ratio:</a:t>
            </a:r>
            <a:endParaRPr lang="en-US" sz="1800" dirty="0"/>
          </a:p>
        </p:txBody>
      </p:sp>
      <p:pic>
        <p:nvPicPr>
          <p:cNvPr id="4" name="Picture 3"/>
          <p:cNvPicPr>
            <a:picLocks noChangeAspect="1"/>
          </p:cNvPicPr>
          <p:nvPr/>
        </p:nvPicPr>
        <p:blipFill>
          <a:blip r:embed="rId2"/>
          <a:stretch>
            <a:fillRect/>
          </a:stretch>
        </p:blipFill>
        <p:spPr>
          <a:xfrm>
            <a:off x="2996571" y="2496058"/>
            <a:ext cx="2880403" cy="444564"/>
          </a:xfrm>
          <a:prstGeom prst="rect">
            <a:avLst/>
          </a:prstGeom>
        </p:spPr>
      </p:pic>
      <p:pic>
        <p:nvPicPr>
          <p:cNvPr id="5" name="Picture 4"/>
          <p:cNvPicPr>
            <a:picLocks noChangeAspect="1"/>
          </p:cNvPicPr>
          <p:nvPr/>
        </p:nvPicPr>
        <p:blipFill>
          <a:blip r:embed="rId3"/>
          <a:stretch>
            <a:fillRect/>
          </a:stretch>
        </p:blipFill>
        <p:spPr>
          <a:xfrm>
            <a:off x="3289095" y="4139412"/>
            <a:ext cx="2923779" cy="630214"/>
          </a:xfrm>
          <a:prstGeom prst="rect">
            <a:avLst/>
          </a:prstGeom>
        </p:spPr>
      </p:pic>
    </p:spTree>
    <p:extLst>
      <p:ext uri="{BB962C8B-B14F-4D97-AF65-F5344CB8AC3E}">
        <p14:creationId xmlns:p14="http://schemas.microsoft.com/office/powerpoint/2010/main" val="2938941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330201"/>
            <a:ext cx="9144000" cy="4467563"/>
          </a:xfrm>
          <a:prstGeom prst="rect">
            <a:avLst/>
          </a:prstGeom>
        </p:spPr>
      </p:pic>
      <p:sp>
        <p:nvSpPr>
          <p:cNvPr id="4" name="TextBox 3"/>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Pearce, Paul, et al. "Augur: Internet-Wide Detection of Connectivity Disruptions." </a:t>
            </a:r>
            <a:r>
              <a:rPr lang="en-US" sz="1400" i="1" dirty="0"/>
              <a:t>Security and Privacy (SP), 2017 IEEE Symposium on</a:t>
            </a:r>
            <a:r>
              <a:rPr lang="en-US" sz="1400" dirty="0"/>
              <a:t>. IEEE, 2017.</a:t>
            </a:r>
            <a:endParaRPr lang="en-US" sz="1400" b="1" dirty="0">
              <a:solidFill>
                <a:srgbClr val="FF0000"/>
              </a:solidFill>
            </a:endParaRPr>
          </a:p>
        </p:txBody>
      </p:sp>
    </p:spTree>
    <p:extLst>
      <p:ext uri="{BB962C8B-B14F-4D97-AF65-F5344CB8AC3E}">
        <p14:creationId xmlns:p14="http://schemas.microsoft.com/office/powerpoint/2010/main" val="167145738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5"/>
          <p:cNvSpPr>
            <a:spLocks noGrp="1"/>
          </p:cNvSpPr>
          <p:nvPr>
            <p:ph type="sldNum" sz="quarter" idx="12"/>
          </p:nvPr>
        </p:nvSpPr>
        <p:spPr/>
        <p:txBody>
          <a:bodyPr/>
          <a:lstStyle/>
          <a:p>
            <a:pPr>
              <a:defRPr/>
            </a:pPr>
            <a:fld id="{A68A9D60-AB26-E242-943F-455E14EA04E9}" type="slidenum">
              <a:rPr lang="en-US"/>
              <a:pPr>
                <a:defRPr/>
              </a:pPr>
              <a:t>35</a:t>
            </a:fld>
            <a:endParaRPr lang="en-US"/>
          </a:p>
        </p:txBody>
      </p:sp>
      <p:sp>
        <p:nvSpPr>
          <p:cNvPr id="3074" name="Rectangle 2"/>
          <p:cNvSpPr>
            <a:spLocks noGrp="1" noChangeArrowheads="1"/>
          </p:cNvSpPr>
          <p:nvPr>
            <p:ph type="title"/>
          </p:nvPr>
        </p:nvSpPr>
        <p:spPr>
          <a:xfrm>
            <a:off x="152400" y="75185"/>
            <a:ext cx="8763000" cy="857250"/>
          </a:xfrm>
        </p:spPr>
        <p:txBody>
          <a:bodyPr/>
          <a:lstStyle/>
          <a:p>
            <a:pPr eaLnBrk="1" hangingPunct="1">
              <a:defRPr/>
            </a:pPr>
            <a:r>
              <a:rPr lang="en-US" sz="3600" dirty="0" smtClean="0">
                <a:cs typeface="+mj-cs"/>
              </a:rPr>
              <a:t>DNS Overview: </a:t>
            </a:r>
            <a:br>
              <a:rPr lang="en-US" sz="3600" dirty="0" smtClean="0">
                <a:cs typeface="+mj-cs"/>
              </a:rPr>
            </a:br>
            <a:r>
              <a:rPr lang="en-US" sz="3600" dirty="0" smtClean="0">
                <a:cs typeface="+mj-cs"/>
              </a:rPr>
              <a:t>Mapping Names to Addresses</a:t>
            </a:r>
          </a:p>
        </p:txBody>
      </p:sp>
      <p:sp>
        <p:nvSpPr>
          <p:cNvPr id="3075" name="Text Box 3"/>
          <p:cNvSpPr txBox="1">
            <a:spLocks noChangeArrowheads="1"/>
          </p:cNvSpPr>
          <p:nvPr/>
        </p:nvSpPr>
        <p:spPr bwMode="auto">
          <a:xfrm>
            <a:off x="224537" y="2577674"/>
            <a:ext cx="897126" cy="400110"/>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a:solidFill>
                  <a:srgbClr val="000000"/>
                </a:solidFill>
                <a:cs typeface="+mn-cs"/>
              </a:rPr>
              <a:t>Client</a:t>
            </a:r>
          </a:p>
        </p:txBody>
      </p:sp>
      <p:sp>
        <p:nvSpPr>
          <p:cNvPr id="3076" name="Text Box 4"/>
          <p:cNvSpPr txBox="1">
            <a:spLocks noChangeArrowheads="1"/>
          </p:cNvSpPr>
          <p:nvPr/>
        </p:nvSpPr>
        <p:spPr bwMode="auto">
          <a:xfrm>
            <a:off x="1524001" y="2538086"/>
            <a:ext cx="2200275" cy="707886"/>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r>
              <a:rPr lang="en-US" sz="2000" b="1">
                <a:solidFill>
                  <a:srgbClr val="000000"/>
                </a:solidFill>
                <a:cs typeface="+mn-cs"/>
              </a:rPr>
              <a:t>Local </a:t>
            </a:r>
          </a:p>
          <a:p>
            <a:pPr algn="ctr" eaLnBrk="0" hangingPunct="0">
              <a:defRPr/>
            </a:pPr>
            <a:r>
              <a:rPr lang="en-US" sz="2000" b="1">
                <a:solidFill>
                  <a:srgbClr val="000000"/>
                </a:solidFill>
                <a:cs typeface="+mn-cs"/>
              </a:rPr>
              <a:t>DNS resolver</a:t>
            </a:r>
          </a:p>
        </p:txBody>
      </p:sp>
      <p:sp>
        <p:nvSpPr>
          <p:cNvPr id="3077" name="Text Box 5"/>
          <p:cNvSpPr txBox="1">
            <a:spLocks noChangeArrowheads="1"/>
          </p:cNvSpPr>
          <p:nvPr/>
        </p:nvSpPr>
        <p:spPr bwMode="auto">
          <a:xfrm>
            <a:off x="6429160" y="1206074"/>
            <a:ext cx="1352980" cy="400110"/>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a:solidFill>
                  <a:srgbClr val="000000"/>
                </a:solidFill>
                <a:cs typeface="+mn-cs"/>
              </a:rPr>
              <a:t>root, .edu </a:t>
            </a:r>
          </a:p>
        </p:txBody>
      </p:sp>
      <p:sp>
        <p:nvSpPr>
          <p:cNvPr id="3078" name="Text Box 6"/>
          <p:cNvSpPr txBox="1">
            <a:spLocks noChangeArrowheads="1"/>
          </p:cNvSpPr>
          <p:nvPr/>
        </p:nvSpPr>
        <p:spPr bwMode="auto">
          <a:xfrm>
            <a:off x="6304292" y="2410986"/>
            <a:ext cx="2407580" cy="400110"/>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2000" b="1" dirty="0" err="1">
                <a:solidFill>
                  <a:srgbClr val="000000"/>
                </a:solidFill>
                <a:cs typeface="+mn-cs"/>
              </a:rPr>
              <a:t>dns.princeton.edu</a:t>
            </a:r>
            <a:endParaRPr lang="en-US" sz="2000" b="1" dirty="0">
              <a:solidFill>
                <a:srgbClr val="000000"/>
              </a:solidFill>
              <a:cs typeface="+mn-cs"/>
            </a:endParaRPr>
          </a:p>
        </p:txBody>
      </p:sp>
      <p:sp>
        <p:nvSpPr>
          <p:cNvPr id="3079" name="Line 7"/>
          <p:cNvSpPr>
            <a:spLocks noChangeShapeType="1"/>
          </p:cNvSpPr>
          <p:nvPr/>
        </p:nvSpPr>
        <p:spPr bwMode="auto">
          <a:xfrm>
            <a:off x="1379538" y="2171700"/>
            <a:ext cx="1058862" cy="0"/>
          </a:xfrm>
          <a:prstGeom prst="line">
            <a:avLst/>
          </a:prstGeom>
          <a:noFill/>
          <a:ln w="127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0" name="Text Box 8"/>
          <p:cNvSpPr txBox="1">
            <a:spLocks noChangeArrowheads="1"/>
          </p:cNvSpPr>
          <p:nvPr/>
        </p:nvSpPr>
        <p:spPr bwMode="auto">
          <a:xfrm>
            <a:off x="678120" y="1675002"/>
            <a:ext cx="2191826" cy="338554"/>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err="1">
                <a:solidFill>
                  <a:srgbClr val="000000"/>
                </a:solidFill>
                <a:cs typeface="+mn-cs"/>
              </a:rPr>
              <a:t>www.cs.princeton.edu</a:t>
            </a:r>
            <a:endParaRPr lang="en-US" sz="1600" dirty="0">
              <a:solidFill>
                <a:srgbClr val="000000"/>
              </a:solidFill>
              <a:cs typeface="+mn-cs"/>
            </a:endParaRPr>
          </a:p>
        </p:txBody>
      </p:sp>
      <p:grpSp>
        <p:nvGrpSpPr>
          <p:cNvPr id="3081" name="Group 9"/>
          <p:cNvGrpSpPr>
            <a:grpSpLocks/>
          </p:cNvGrpSpPr>
          <p:nvPr/>
        </p:nvGrpSpPr>
        <p:grpSpPr bwMode="auto">
          <a:xfrm>
            <a:off x="3052764" y="1257300"/>
            <a:ext cx="2528887" cy="750094"/>
            <a:chOff x="2189" y="1711"/>
            <a:chExt cx="1593" cy="630"/>
          </a:xfrm>
        </p:grpSpPr>
        <p:sp>
          <p:nvSpPr>
            <p:cNvPr id="3082" name="Line 10"/>
            <p:cNvSpPr>
              <a:spLocks noChangeShapeType="1"/>
            </p:cNvSpPr>
            <p:nvPr/>
          </p:nvSpPr>
          <p:spPr bwMode="auto">
            <a:xfrm flipV="1">
              <a:off x="2204" y="1711"/>
              <a:ext cx="1578" cy="5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3" name="Line 11"/>
            <p:cNvSpPr>
              <a:spLocks noChangeShapeType="1"/>
            </p:cNvSpPr>
            <p:nvPr/>
          </p:nvSpPr>
          <p:spPr bwMode="auto">
            <a:xfrm flipH="1">
              <a:off x="2189" y="1785"/>
              <a:ext cx="1578" cy="55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4" name="Text Box 12"/>
            <p:cNvSpPr txBox="1">
              <a:spLocks noChangeArrowheads="1"/>
            </p:cNvSpPr>
            <p:nvPr/>
          </p:nvSpPr>
          <p:spPr bwMode="auto">
            <a:xfrm rot="20496357">
              <a:off x="2401" y="2016"/>
              <a:ext cx="1359" cy="284"/>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NS </a:t>
              </a:r>
              <a:r>
                <a:rPr lang="en-US" sz="1600" dirty="0" err="1">
                  <a:solidFill>
                    <a:srgbClr val="000000"/>
                  </a:solidFill>
                  <a:cs typeface="+mn-cs"/>
                </a:rPr>
                <a:t>dns.princeton.edu</a:t>
              </a:r>
              <a:endParaRPr lang="en-US" sz="1600" dirty="0">
                <a:solidFill>
                  <a:srgbClr val="000000"/>
                </a:solidFill>
                <a:cs typeface="+mn-cs"/>
              </a:endParaRPr>
            </a:p>
          </p:txBody>
        </p:sp>
        <p:sp>
          <p:nvSpPr>
            <p:cNvPr id="3085" name="Text Box 13"/>
            <p:cNvSpPr txBox="1">
              <a:spLocks noChangeArrowheads="1"/>
            </p:cNvSpPr>
            <p:nvPr/>
          </p:nvSpPr>
          <p:spPr bwMode="auto">
            <a:xfrm rot="20496357">
              <a:off x="2259" y="1752"/>
              <a:ext cx="1381" cy="284"/>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err="1">
                  <a:solidFill>
                    <a:srgbClr val="000000"/>
                  </a:solidFill>
                  <a:cs typeface="+mn-cs"/>
                </a:rPr>
                <a:t>www.cs.princeton.edu</a:t>
              </a:r>
              <a:endParaRPr lang="en-US" sz="1600" dirty="0">
                <a:solidFill>
                  <a:srgbClr val="000000"/>
                </a:solidFill>
                <a:cs typeface="+mn-cs"/>
              </a:endParaRPr>
            </a:p>
          </p:txBody>
        </p:sp>
      </p:grpSp>
      <p:grpSp>
        <p:nvGrpSpPr>
          <p:cNvPr id="3086" name="Group 14"/>
          <p:cNvGrpSpPr>
            <a:grpSpLocks/>
          </p:cNvGrpSpPr>
          <p:nvPr/>
        </p:nvGrpSpPr>
        <p:grpSpPr bwMode="auto">
          <a:xfrm>
            <a:off x="3049588" y="2262187"/>
            <a:ext cx="2857500" cy="408385"/>
            <a:chOff x="2208" y="2400"/>
            <a:chExt cx="1800" cy="343"/>
          </a:xfrm>
        </p:grpSpPr>
        <p:sp>
          <p:nvSpPr>
            <p:cNvPr id="3087" name="Line 15"/>
            <p:cNvSpPr>
              <a:spLocks noChangeShapeType="1"/>
            </p:cNvSpPr>
            <p:nvPr/>
          </p:nvSpPr>
          <p:spPr bwMode="auto">
            <a:xfrm>
              <a:off x="2230" y="2400"/>
              <a:ext cx="1578" cy="10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8" name="Line 16"/>
            <p:cNvSpPr>
              <a:spLocks noChangeShapeType="1"/>
            </p:cNvSpPr>
            <p:nvPr/>
          </p:nvSpPr>
          <p:spPr bwMode="auto">
            <a:xfrm flipH="1" flipV="1">
              <a:off x="2208" y="2474"/>
              <a:ext cx="1600" cy="9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9" name="Text Box 17"/>
            <p:cNvSpPr txBox="1">
              <a:spLocks noChangeArrowheads="1"/>
            </p:cNvSpPr>
            <p:nvPr/>
          </p:nvSpPr>
          <p:spPr bwMode="auto">
            <a:xfrm rot="297327">
              <a:off x="2412" y="2459"/>
              <a:ext cx="1596" cy="284"/>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NS dns1.cs.princeton.edu</a:t>
              </a:r>
            </a:p>
          </p:txBody>
        </p:sp>
      </p:grpSp>
      <p:grpSp>
        <p:nvGrpSpPr>
          <p:cNvPr id="3090" name="Group 18"/>
          <p:cNvGrpSpPr>
            <a:grpSpLocks/>
          </p:cNvGrpSpPr>
          <p:nvPr/>
        </p:nvGrpSpPr>
        <p:grpSpPr bwMode="auto">
          <a:xfrm>
            <a:off x="3111500" y="2488407"/>
            <a:ext cx="2609850" cy="1032272"/>
            <a:chOff x="2197" y="2474"/>
            <a:chExt cx="1644" cy="867"/>
          </a:xfrm>
        </p:grpSpPr>
        <p:sp>
          <p:nvSpPr>
            <p:cNvPr id="3091" name="Line 19"/>
            <p:cNvSpPr>
              <a:spLocks noChangeShapeType="1"/>
            </p:cNvSpPr>
            <p:nvPr/>
          </p:nvSpPr>
          <p:spPr bwMode="auto">
            <a:xfrm>
              <a:off x="2241" y="2474"/>
              <a:ext cx="1600" cy="80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92" name="Line 20"/>
            <p:cNvSpPr>
              <a:spLocks noChangeShapeType="1"/>
            </p:cNvSpPr>
            <p:nvPr/>
          </p:nvSpPr>
          <p:spPr bwMode="auto">
            <a:xfrm flipH="1" flipV="1">
              <a:off x="2197" y="2526"/>
              <a:ext cx="1607" cy="8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93" name="Text Box 21"/>
            <p:cNvSpPr txBox="1">
              <a:spLocks noChangeArrowheads="1"/>
            </p:cNvSpPr>
            <p:nvPr/>
          </p:nvSpPr>
          <p:spPr bwMode="auto">
            <a:xfrm rot="1670163">
              <a:off x="2608" y="3006"/>
              <a:ext cx="1025" cy="284"/>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0" hangingPunct="0">
                <a:defRPr/>
              </a:pPr>
              <a:r>
                <a:rPr lang="en-US" sz="1600" dirty="0">
                  <a:solidFill>
                    <a:srgbClr val="000000"/>
                  </a:solidFill>
                  <a:cs typeface="+mn-cs"/>
                </a:rPr>
                <a:t>A </a:t>
              </a:r>
              <a:r>
                <a:rPr lang="en-US" dirty="0">
                  <a:cs typeface="+mn-cs"/>
                </a:rPr>
                <a:t>128.112.136.35</a:t>
              </a:r>
            </a:p>
          </p:txBody>
        </p:sp>
      </p:grpSp>
      <p:sp>
        <p:nvSpPr>
          <p:cNvPr id="3094" name="Text Box 22"/>
          <p:cNvSpPr txBox="1">
            <a:spLocks noChangeArrowheads="1"/>
          </p:cNvSpPr>
          <p:nvPr/>
        </p:nvSpPr>
        <p:spPr bwMode="auto">
          <a:xfrm>
            <a:off x="5943600" y="3308717"/>
            <a:ext cx="3352800" cy="400110"/>
          </a:xfrm>
          <a:prstGeom prst="rect">
            <a:avLst/>
          </a:prstGeom>
          <a:noFill/>
          <a:ln>
            <a:noFill/>
          </a:ln>
          <a:effectLst/>
          <a:extLst>
            <a:ext uri="{909E8E84-426E-40dd-AFC4-6F175D3DCCD1}">
              <a14:hiddenFill xmlns:a14="http://schemas.microsoft.com/office/drawing/2010/main">
                <a:solidFill>
                  <a:srgbClr val="6600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0" hangingPunct="0">
              <a:defRPr/>
            </a:pPr>
            <a:r>
              <a:rPr lang="en-US" sz="2000" b="1" dirty="0">
                <a:solidFill>
                  <a:srgbClr val="000000"/>
                </a:solidFill>
                <a:cs typeface="+mn-cs"/>
              </a:rPr>
              <a:t>dns1.cs.princeton.edu</a:t>
            </a:r>
          </a:p>
        </p:txBody>
      </p:sp>
      <p:pic>
        <p:nvPicPr>
          <p:cNvPr id="58381" name="Picture 23" descr="j0285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000250"/>
            <a:ext cx="1217612" cy="560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82" name="tower"/>
          <p:cNvSpPr>
            <a:spLocks noEditPoints="1" noChangeArrowheads="1"/>
          </p:cNvSpPr>
          <p:nvPr/>
        </p:nvSpPr>
        <p:spPr bwMode="auto">
          <a:xfrm>
            <a:off x="2519364" y="1943101"/>
            <a:ext cx="376237" cy="678656"/>
          </a:xfrm>
          <a:custGeom>
            <a:avLst/>
            <a:gdLst>
              <a:gd name="T0" fmla="*/ 0 w 21600"/>
              <a:gd name="T1" fmla="*/ 2147483647 h 21600"/>
              <a:gd name="T2" fmla="*/ 613431001 w 21600"/>
              <a:gd name="T3" fmla="*/ 0 h 21600"/>
              <a:gd name="T4" fmla="*/ 994159104 w 21600"/>
              <a:gd name="T5" fmla="*/ 0 h 21600"/>
              <a:gd name="T6" fmla="*/ 1988313051 w 21600"/>
              <a:gd name="T7" fmla="*/ 0 h 21600"/>
              <a:gd name="T8" fmla="*/ 1988313051 w 21600"/>
              <a:gd name="T9" fmla="*/ 2147483647 h 21600"/>
              <a:gd name="T10" fmla="*/ 1988313051 w 21600"/>
              <a:gd name="T11" fmla="*/ 2147483647 h 21600"/>
              <a:gd name="T12" fmla="*/ 1396052697 w 21600"/>
              <a:gd name="T13" fmla="*/ 2147483647 h 21600"/>
              <a:gd name="T14" fmla="*/ 972983301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3" name="tower"/>
          <p:cNvSpPr>
            <a:spLocks noEditPoints="1" noChangeArrowheads="1"/>
          </p:cNvSpPr>
          <p:nvPr/>
        </p:nvSpPr>
        <p:spPr bwMode="auto">
          <a:xfrm>
            <a:off x="5795963" y="1028701"/>
            <a:ext cx="376237" cy="678656"/>
          </a:xfrm>
          <a:custGeom>
            <a:avLst/>
            <a:gdLst>
              <a:gd name="T0" fmla="*/ 0 w 21600"/>
              <a:gd name="T1" fmla="*/ 2147483647 h 21600"/>
              <a:gd name="T2" fmla="*/ 613431001 w 21600"/>
              <a:gd name="T3" fmla="*/ 0 h 21600"/>
              <a:gd name="T4" fmla="*/ 994159104 w 21600"/>
              <a:gd name="T5" fmla="*/ 0 h 21600"/>
              <a:gd name="T6" fmla="*/ 1988313051 w 21600"/>
              <a:gd name="T7" fmla="*/ 0 h 21600"/>
              <a:gd name="T8" fmla="*/ 1988313051 w 21600"/>
              <a:gd name="T9" fmla="*/ 2147483647 h 21600"/>
              <a:gd name="T10" fmla="*/ 1988313051 w 21600"/>
              <a:gd name="T11" fmla="*/ 2147483647 h 21600"/>
              <a:gd name="T12" fmla="*/ 1396052697 w 21600"/>
              <a:gd name="T13" fmla="*/ 2147483647 h 21600"/>
              <a:gd name="T14" fmla="*/ 972983301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4" name="tower"/>
          <p:cNvSpPr>
            <a:spLocks noEditPoints="1" noChangeArrowheads="1"/>
          </p:cNvSpPr>
          <p:nvPr/>
        </p:nvSpPr>
        <p:spPr bwMode="auto">
          <a:xfrm>
            <a:off x="5867400" y="2235994"/>
            <a:ext cx="376238" cy="678656"/>
          </a:xfrm>
          <a:custGeom>
            <a:avLst/>
            <a:gdLst>
              <a:gd name="T0" fmla="*/ 0 w 21600"/>
              <a:gd name="T1" fmla="*/ 2147483647 h 21600"/>
              <a:gd name="T2" fmla="*/ 613435784 w 21600"/>
              <a:gd name="T3" fmla="*/ 0 h 21600"/>
              <a:gd name="T4" fmla="*/ 994167128 w 21600"/>
              <a:gd name="T5" fmla="*/ 0 h 21600"/>
              <a:gd name="T6" fmla="*/ 1988334239 w 21600"/>
              <a:gd name="T7" fmla="*/ 0 h 21600"/>
              <a:gd name="T8" fmla="*/ 1988334239 w 21600"/>
              <a:gd name="T9" fmla="*/ 2147483647 h 21600"/>
              <a:gd name="T10" fmla="*/ 1988334239 w 21600"/>
              <a:gd name="T11" fmla="*/ 2147483647 h 21600"/>
              <a:gd name="T12" fmla="*/ 1396069211 w 21600"/>
              <a:gd name="T13" fmla="*/ 2147483647 h 21600"/>
              <a:gd name="T14" fmla="*/ 972996373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58385" name="tower"/>
          <p:cNvSpPr>
            <a:spLocks noEditPoints="1" noChangeArrowheads="1"/>
          </p:cNvSpPr>
          <p:nvPr/>
        </p:nvSpPr>
        <p:spPr bwMode="auto">
          <a:xfrm>
            <a:off x="5800725" y="3150394"/>
            <a:ext cx="376238" cy="678656"/>
          </a:xfrm>
          <a:custGeom>
            <a:avLst/>
            <a:gdLst>
              <a:gd name="T0" fmla="*/ 0 w 21600"/>
              <a:gd name="T1" fmla="*/ 2147483647 h 21600"/>
              <a:gd name="T2" fmla="*/ 613435784 w 21600"/>
              <a:gd name="T3" fmla="*/ 0 h 21600"/>
              <a:gd name="T4" fmla="*/ 994167128 w 21600"/>
              <a:gd name="T5" fmla="*/ 0 h 21600"/>
              <a:gd name="T6" fmla="*/ 1988334239 w 21600"/>
              <a:gd name="T7" fmla="*/ 0 h 21600"/>
              <a:gd name="T8" fmla="*/ 1988334239 w 21600"/>
              <a:gd name="T9" fmla="*/ 2147483647 h 21600"/>
              <a:gd name="T10" fmla="*/ 1988334239 w 21600"/>
              <a:gd name="T11" fmla="*/ 2147483647 h 21600"/>
              <a:gd name="T12" fmla="*/ 1396069211 w 21600"/>
              <a:gd name="T13" fmla="*/ 2147483647 h 21600"/>
              <a:gd name="T14" fmla="*/ 972996373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FFFFCC"/>
          </a:solidFill>
          <a:ln w="9525">
            <a:solidFill>
              <a:srgbClr val="000000"/>
            </a:solidFill>
            <a:miter lim="800000"/>
            <a:headEnd/>
            <a:tailEnd/>
          </a:ln>
        </p:spPr>
        <p:txBody>
          <a:bodyPr/>
          <a:lstStyle/>
          <a:p>
            <a:endParaRPr lang="en-US"/>
          </a:p>
        </p:txBody>
      </p:sp>
      <p:sp>
        <p:nvSpPr>
          <p:cNvPr id="3100" name="Line 28"/>
          <p:cNvSpPr>
            <a:spLocks noChangeShapeType="1"/>
          </p:cNvSpPr>
          <p:nvPr/>
        </p:nvSpPr>
        <p:spPr bwMode="auto">
          <a:xfrm>
            <a:off x="1379538" y="2400300"/>
            <a:ext cx="1058862" cy="0"/>
          </a:xfrm>
          <a:prstGeom prst="line">
            <a:avLst/>
          </a:prstGeom>
          <a:noFill/>
          <a:ln w="12700">
            <a:solidFill>
              <a:schemeClr val="hlink"/>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101" name="Line 29"/>
          <p:cNvSpPr>
            <a:spLocks noChangeShapeType="1"/>
          </p:cNvSpPr>
          <p:nvPr/>
        </p:nvSpPr>
        <p:spPr bwMode="auto">
          <a:xfrm flipV="1">
            <a:off x="1371600" y="2514600"/>
            <a:ext cx="381000" cy="80010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104" name="Line 32"/>
          <p:cNvSpPr>
            <a:spLocks noChangeShapeType="1"/>
          </p:cNvSpPr>
          <p:nvPr/>
        </p:nvSpPr>
        <p:spPr bwMode="auto">
          <a:xfrm flipV="1">
            <a:off x="3581400" y="2800350"/>
            <a:ext cx="152400" cy="97155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3105" name="Line 33"/>
          <p:cNvSpPr>
            <a:spLocks noChangeShapeType="1"/>
          </p:cNvSpPr>
          <p:nvPr/>
        </p:nvSpPr>
        <p:spPr bwMode="auto">
          <a:xfrm flipV="1">
            <a:off x="3429000" y="2457450"/>
            <a:ext cx="152400" cy="1314450"/>
          </a:xfrm>
          <a:prstGeom prst="line">
            <a:avLst/>
          </a:prstGeom>
          <a:noFill/>
          <a:ln w="12700"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 name="TextBox 1"/>
          <p:cNvSpPr txBox="1"/>
          <p:nvPr/>
        </p:nvSpPr>
        <p:spPr>
          <a:xfrm>
            <a:off x="381000" y="4438019"/>
            <a:ext cx="7702606" cy="369332"/>
          </a:xfrm>
          <a:prstGeom prst="rect">
            <a:avLst/>
          </a:prstGeom>
          <a:solidFill>
            <a:schemeClr val="accent1">
              <a:lumMod val="90000"/>
            </a:schemeClr>
          </a:solidFill>
        </p:spPr>
        <p:txBody>
          <a:bodyPr wrap="square" rtlCol="0">
            <a:spAutoFit/>
          </a:bodyPr>
          <a:lstStyle/>
          <a:p>
            <a:pPr algn="ctr"/>
            <a:r>
              <a:rPr lang="en-US" sz="1800" dirty="0" smtClean="0"/>
              <a:t>DNS is not secured! Possible for manipulation attacks to occur.</a:t>
            </a:r>
            <a:endParaRPr lang="en-US" sz="1800" dirty="0"/>
          </a:p>
        </p:txBody>
      </p:sp>
    </p:spTree>
    <p:extLst>
      <p:ext uri="{BB962C8B-B14F-4D97-AF65-F5344CB8AC3E}">
        <p14:creationId xmlns:p14="http://schemas.microsoft.com/office/powerpoint/2010/main" val="13303383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0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9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7" grpId="0"/>
      <p:bldP spid="3078" grpId="0"/>
      <p:bldP spid="309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DNS Manipulation</a:t>
            </a:r>
            <a:endParaRPr lang="en-US" dirty="0"/>
          </a:p>
        </p:txBody>
      </p:sp>
      <p:sp>
        <p:nvSpPr>
          <p:cNvPr id="3" name="Content Placeholder 2"/>
          <p:cNvSpPr>
            <a:spLocks noGrp="1"/>
          </p:cNvSpPr>
          <p:nvPr>
            <p:ph idx="1"/>
          </p:nvPr>
        </p:nvSpPr>
        <p:spPr>
          <a:xfrm>
            <a:off x="457200" y="1200151"/>
            <a:ext cx="8229600" cy="1339937"/>
          </a:xfrm>
        </p:spPr>
        <p:txBody>
          <a:bodyPr/>
          <a:lstStyle/>
          <a:p>
            <a:r>
              <a:rPr lang="en-US" sz="2400" b="1" dirty="0" err="1" smtClean="0">
                <a:solidFill>
                  <a:srgbClr val="FF0000"/>
                </a:solidFill>
              </a:rPr>
              <a:t>Strawman</a:t>
            </a:r>
            <a:r>
              <a:rPr lang="en-US" sz="2400" b="1" dirty="0" smtClean="0">
                <a:solidFill>
                  <a:srgbClr val="FF0000"/>
                </a:solidFill>
              </a:rPr>
              <a:t>:</a:t>
            </a:r>
            <a:r>
              <a:rPr lang="en-US" sz="2400" dirty="0" smtClean="0"/>
              <a:t> Find instances where the IP address returned does not agree with the “right answer”.</a:t>
            </a:r>
            <a:endParaRPr lang="en-US" sz="2400" dirty="0"/>
          </a:p>
          <a:p>
            <a:r>
              <a:rPr lang="en-US" sz="2400" b="1" dirty="0" smtClean="0">
                <a:solidFill>
                  <a:srgbClr val="FF0000"/>
                </a:solidFill>
              </a:rPr>
              <a:t>Problem: </a:t>
            </a:r>
            <a:r>
              <a:rPr lang="en-US" sz="2400" dirty="0" smtClean="0"/>
              <a:t>There is not a single right answer…</a:t>
            </a:r>
            <a:endParaRPr lang="en-US" sz="2400" b="1" dirty="0"/>
          </a:p>
        </p:txBody>
      </p:sp>
      <p:pic>
        <p:nvPicPr>
          <p:cNvPr id="4" name="Picture 3"/>
          <p:cNvPicPr>
            <a:picLocks noChangeAspect="1"/>
          </p:cNvPicPr>
          <p:nvPr/>
        </p:nvPicPr>
        <p:blipFill>
          <a:blip r:embed="rId2"/>
          <a:stretch>
            <a:fillRect/>
          </a:stretch>
        </p:blipFill>
        <p:spPr>
          <a:xfrm>
            <a:off x="1245858" y="2540088"/>
            <a:ext cx="3946462" cy="2001340"/>
          </a:xfrm>
          <a:prstGeom prst="rect">
            <a:avLst/>
          </a:prstGeom>
        </p:spPr>
      </p:pic>
      <p:sp>
        <p:nvSpPr>
          <p:cNvPr id="5" name="TextBox 4"/>
          <p:cNvSpPr txBox="1"/>
          <p:nvPr/>
        </p:nvSpPr>
        <p:spPr>
          <a:xfrm>
            <a:off x="5907524" y="3096624"/>
            <a:ext cx="2901903" cy="1138773"/>
          </a:xfrm>
          <a:prstGeom prst="rect">
            <a:avLst/>
          </a:prstGeom>
          <a:solidFill>
            <a:srgbClr val="9ED3D7"/>
          </a:solidFill>
        </p:spPr>
        <p:txBody>
          <a:bodyPr wrap="square" rtlCol="0">
            <a:spAutoFit/>
          </a:bodyPr>
          <a:lstStyle/>
          <a:p>
            <a:r>
              <a:rPr lang="en-US" dirty="0" smtClean="0"/>
              <a:t>Extreme example: IP addresses returned for </a:t>
            </a:r>
            <a:r>
              <a:rPr lang="en-US" dirty="0" err="1" smtClean="0">
                <a:latin typeface="Courier"/>
                <a:cs typeface="Courier"/>
              </a:rPr>
              <a:t>google.com</a:t>
            </a:r>
            <a:r>
              <a:rPr lang="en-US" dirty="0" smtClean="0">
                <a:latin typeface="Courier"/>
                <a:cs typeface="Courier"/>
              </a:rPr>
              <a:t> </a:t>
            </a:r>
            <a:br>
              <a:rPr lang="en-US" dirty="0" smtClean="0">
                <a:latin typeface="Courier"/>
                <a:cs typeface="Courier"/>
              </a:rPr>
            </a:br>
            <a:r>
              <a:rPr lang="en-US" sz="1400" dirty="0" smtClean="0">
                <a:cs typeface="Courier"/>
              </a:rPr>
              <a:t>(Katz-Bassett et al.)</a:t>
            </a:r>
            <a:endParaRPr lang="en-US" dirty="0">
              <a:cs typeface="Courier"/>
            </a:endParaRPr>
          </a:p>
        </p:txBody>
      </p:sp>
      <p:sp>
        <p:nvSpPr>
          <p:cNvPr id="7" name="TextBox 6"/>
          <p:cNvSpPr txBox="1"/>
          <p:nvPr/>
        </p:nvSpPr>
        <p:spPr>
          <a:xfrm>
            <a:off x="457200" y="4620280"/>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dirty="0"/>
              <a:t>Pearce, Paul, et al. "Global Measurement of DNS Manipulation." </a:t>
            </a:r>
            <a:r>
              <a:rPr lang="en-US" sz="1400" i="1" dirty="0"/>
              <a:t>26th {USENIX} Security Symposium ({USENIX} Security 17)</a:t>
            </a:r>
            <a:r>
              <a:rPr lang="en-US" sz="1400" dirty="0"/>
              <a:t>. USENIX} Association, 2017.</a:t>
            </a:r>
            <a:endParaRPr lang="en-US" sz="1400" b="1" dirty="0">
              <a:solidFill>
                <a:srgbClr val="FF0000"/>
              </a:solidFill>
            </a:endParaRPr>
          </a:p>
        </p:txBody>
      </p:sp>
    </p:spTree>
    <p:extLst>
      <p:ext uri="{BB962C8B-B14F-4D97-AF65-F5344CB8AC3E}">
        <p14:creationId xmlns:p14="http://schemas.microsoft.com/office/powerpoint/2010/main" val="3794343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Metrics</a:t>
            </a:r>
            <a:endParaRPr lang="en-US" dirty="0"/>
          </a:p>
        </p:txBody>
      </p:sp>
      <p:sp>
        <p:nvSpPr>
          <p:cNvPr id="3" name="Content Placeholder 2"/>
          <p:cNvSpPr>
            <a:spLocks noGrp="1"/>
          </p:cNvSpPr>
          <p:nvPr>
            <p:ph idx="1"/>
          </p:nvPr>
        </p:nvSpPr>
        <p:spPr/>
        <p:txBody>
          <a:bodyPr/>
          <a:lstStyle/>
          <a:p>
            <a:r>
              <a:rPr lang="en-US" dirty="0" smtClean="0"/>
              <a:t>IP Address</a:t>
            </a:r>
          </a:p>
          <a:p>
            <a:r>
              <a:rPr lang="en-US" dirty="0" smtClean="0"/>
              <a:t>Autonomous System (“ISP”)</a:t>
            </a:r>
          </a:p>
          <a:p>
            <a:r>
              <a:rPr lang="en-US" dirty="0" smtClean="0"/>
              <a:t>HTTP Content returned</a:t>
            </a:r>
          </a:p>
          <a:p>
            <a:r>
              <a:rPr lang="en-US" dirty="0" smtClean="0"/>
              <a:t>Consistency of HTTPS certificate</a:t>
            </a:r>
          </a:p>
          <a:p>
            <a:r>
              <a:rPr lang="en-US" dirty="0" smtClean="0"/>
              <a:t>Reverse DNS lookup (IP address to name)</a:t>
            </a:r>
            <a:endParaRPr lang="en-US" dirty="0"/>
          </a:p>
        </p:txBody>
      </p:sp>
    </p:spTree>
    <p:extLst>
      <p:ext uri="{BB962C8B-B14F-4D97-AF65-F5344CB8AC3E}">
        <p14:creationId xmlns:p14="http://schemas.microsoft.com/office/powerpoint/2010/main" val="429345397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Independently Verifiable Metrics</a:t>
            </a:r>
            <a:endParaRPr lang="en-US" dirty="0"/>
          </a:p>
        </p:txBody>
      </p:sp>
      <p:sp>
        <p:nvSpPr>
          <p:cNvPr id="3" name="Content Placeholder 2"/>
          <p:cNvSpPr>
            <a:spLocks noGrp="1"/>
          </p:cNvSpPr>
          <p:nvPr>
            <p:ph idx="1"/>
          </p:nvPr>
        </p:nvSpPr>
        <p:spPr/>
        <p:txBody>
          <a:bodyPr/>
          <a:lstStyle/>
          <a:p>
            <a:r>
              <a:rPr lang="en-US" dirty="0" smtClean="0"/>
              <a:t>Content of HTTPS Certificate</a:t>
            </a:r>
          </a:p>
          <a:p>
            <a:pPr lvl="1"/>
            <a:r>
              <a:rPr lang="en-US" dirty="0" smtClean="0"/>
              <a:t>Does the IP address present a correct domain in a valid, browser-trusted certificate</a:t>
            </a:r>
          </a:p>
          <a:p>
            <a:pPr lvl="1"/>
            <a:endParaRPr lang="en-US" dirty="0"/>
          </a:p>
          <a:p>
            <a:r>
              <a:rPr lang="en-US" dirty="0" smtClean="0"/>
              <a:t>Same test, but with certificate fetched with SNI (the domain name)</a:t>
            </a:r>
          </a:p>
          <a:p>
            <a:endParaRPr lang="en-US" dirty="0"/>
          </a:p>
          <a:p>
            <a:endParaRPr lang="en-US" dirty="0"/>
          </a:p>
        </p:txBody>
      </p:sp>
    </p:spTree>
    <p:extLst>
      <p:ext uri="{BB962C8B-B14F-4D97-AF65-F5344CB8AC3E}">
        <p14:creationId xmlns:p14="http://schemas.microsoft.com/office/powerpoint/2010/main" val="260614940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Prevalence of Manipulation by Country</a:t>
            </a:r>
            <a:endParaRPr lang="en-US" sz="3600" dirty="0"/>
          </a:p>
        </p:txBody>
      </p:sp>
      <p:pic>
        <p:nvPicPr>
          <p:cNvPr id="3" name="Picture 2"/>
          <p:cNvPicPr>
            <a:picLocks noChangeAspect="1"/>
          </p:cNvPicPr>
          <p:nvPr/>
        </p:nvPicPr>
        <p:blipFill>
          <a:blip r:embed="rId2"/>
          <a:stretch>
            <a:fillRect/>
          </a:stretch>
        </p:blipFill>
        <p:spPr>
          <a:xfrm>
            <a:off x="1797942" y="938076"/>
            <a:ext cx="5648940" cy="4034181"/>
          </a:xfrm>
          <a:prstGeom prst="rect">
            <a:avLst/>
          </a:prstGeom>
        </p:spPr>
      </p:pic>
    </p:spTree>
    <p:extLst>
      <p:ext uri="{BB962C8B-B14F-4D97-AF65-F5344CB8AC3E}">
        <p14:creationId xmlns:p14="http://schemas.microsoft.com/office/powerpoint/2010/main" val="15573771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a:endCxn id="13" idx="2"/>
          </p:cNvCxnSpPr>
          <p:nvPr/>
        </p:nvCxnSpPr>
        <p:spPr>
          <a:xfrm flipH="1">
            <a:off x="4493896" y="3343278"/>
            <a:ext cx="2153395" cy="80147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1859448" y="3414028"/>
            <a:ext cx="70752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305463" y="3981000"/>
            <a:ext cx="1300356" cy="338554"/>
          </a:xfrm>
          <a:prstGeom prst="rect">
            <a:avLst/>
          </a:prstGeom>
          <a:noFill/>
          <a:ln w="9525">
            <a:noFill/>
            <a:miter lim="800000"/>
            <a:headEnd/>
            <a:tailEnd/>
          </a:ln>
        </p:spPr>
        <p:txBody>
          <a:bodyPr wrap="none">
            <a:spAutoFit/>
          </a:bodyPr>
          <a:lstStyle/>
          <a:p>
            <a:r>
              <a:rPr lang="en-US" sz="1600" dirty="0" smtClean="0">
                <a:latin typeface="Calibri" pitchFamily="34" charset="0"/>
              </a:rPr>
              <a:t>Censored net</a:t>
            </a:r>
            <a:endParaRPr lang="en-US" sz="1600" dirty="0">
              <a:latin typeface="Calibri" pitchFamily="34" charset="0"/>
            </a:endParaRPr>
          </a:p>
        </p:txBody>
      </p:sp>
      <p:sp>
        <p:nvSpPr>
          <p:cNvPr id="46" name="TextBox 11"/>
          <p:cNvSpPr txBox="1">
            <a:spLocks noChangeArrowheads="1"/>
          </p:cNvSpPr>
          <p:nvPr/>
        </p:nvSpPr>
        <p:spPr bwMode="auto">
          <a:xfrm>
            <a:off x="5087442" y="4006252"/>
            <a:ext cx="1515659" cy="338554"/>
          </a:xfrm>
          <a:prstGeom prst="rect">
            <a:avLst/>
          </a:prstGeom>
          <a:noFill/>
          <a:ln w="9525">
            <a:noFill/>
            <a:miter lim="800000"/>
            <a:headEnd/>
            <a:tailEnd/>
          </a:ln>
        </p:spPr>
        <p:txBody>
          <a:bodyPr wrap="none">
            <a:spAutoFit/>
          </a:bodyPr>
          <a:lstStyle/>
          <a:p>
            <a:r>
              <a:rPr lang="en-US" sz="1600" dirty="0" smtClean="0">
                <a:latin typeface="Calibri" pitchFamily="34" charset="0"/>
              </a:rPr>
              <a:t>Uncensored net</a:t>
            </a:r>
            <a:endParaRPr lang="en-US" sz="1600" dirty="0">
              <a:latin typeface="Calibri" pitchFamily="34" charset="0"/>
            </a:endParaRPr>
          </a:p>
        </p:txBody>
      </p:sp>
      <p:sp>
        <p:nvSpPr>
          <p:cNvPr id="47" name="TextBox 46"/>
          <p:cNvSpPr txBox="1"/>
          <p:nvPr/>
        </p:nvSpPr>
        <p:spPr>
          <a:xfrm>
            <a:off x="7500752" y="3721619"/>
            <a:ext cx="732292" cy="461665"/>
          </a:xfrm>
          <a:prstGeom prst="rect">
            <a:avLst/>
          </a:prstGeom>
          <a:noFill/>
        </p:spPr>
        <p:txBody>
          <a:bodyPr wrap="none" rtlCol="0">
            <a:spAutoFit/>
          </a:bodyPr>
          <a:lstStyle/>
          <a:p>
            <a:r>
              <a:rPr lang="en-US" sz="2400" dirty="0" smtClean="0">
                <a:latin typeface="+mj-lt"/>
              </a:rPr>
              <a:t>Bob</a:t>
            </a:r>
            <a:endParaRPr lang="en-US" sz="2400" dirty="0">
              <a:latin typeface="+mj-lt"/>
            </a:endParaRPr>
          </a:p>
        </p:txBody>
      </p:sp>
      <p:sp>
        <p:nvSpPr>
          <p:cNvPr id="49" name="Cloud 48"/>
          <p:cNvSpPr/>
          <p:nvPr/>
        </p:nvSpPr>
        <p:spPr>
          <a:xfrm>
            <a:off x="2561120" y="2848022"/>
            <a:ext cx="1886689" cy="1132013"/>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0" name="Cloud 49"/>
          <p:cNvSpPr/>
          <p:nvPr/>
        </p:nvSpPr>
        <p:spPr>
          <a:xfrm>
            <a:off x="4972484" y="2848022"/>
            <a:ext cx="1886689" cy="1132013"/>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1" name="TextBox 12"/>
          <p:cNvSpPr txBox="1">
            <a:spLocks noChangeArrowheads="1"/>
          </p:cNvSpPr>
          <p:nvPr/>
        </p:nvSpPr>
        <p:spPr bwMode="auto">
          <a:xfrm>
            <a:off x="4161410" y="2617189"/>
            <a:ext cx="1279610"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051770" y="3024899"/>
            <a:ext cx="1037679" cy="778259"/>
          </a:xfrm>
          <a:prstGeom prst="rect">
            <a:avLst/>
          </a:prstGeom>
          <a:noFill/>
          <a:ln w="9525">
            <a:noFill/>
            <a:miter lim="800000"/>
            <a:headEnd/>
            <a:tailEnd/>
          </a:ln>
        </p:spPr>
      </p:pic>
      <p:sp>
        <p:nvSpPr>
          <p:cNvPr id="54" name="TextBox 53"/>
          <p:cNvSpPr txBox="1"/>
          <p:nvPr/>
        </p:nvSpPr>
        <p:spPr>
          <a:xfrm>
            <a:off x="817104" y="3750169"/>
            <a:ext cx="1194919" cy="461665"/>
          </a:xfrm>
          <a:prstGeom prst="rect">
            <a:avLst/>
          </a:prstGeom>
          <a:noFill/>
        </p:spPr>
        <p:txBody>
          <a:bodyPr wrap="square" rtlCol="0">
            <a:spAutoFit/>
          </a:bodyPr>
          <a:lstStyle/>
          <a:p>
            <a:pPr algn="ctr"/>
            <a:r>
              <a:rPr lang="en-US" sz="2400" dirty="0" smtClean="0">
                <a:latin typeface="+mn-lt"/>
              </a:rPr>
              <a:t>Alice</a:t>
            </a:r>
            <a:endParaRPr lang="en-US" sz="2400" dirty="0">
              <a:latin typeface="+mn-lt"/>
            </a:endParaRP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3881871" y="2941848"/>
            <a:ext cx="1385538" cy="1039153"/>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7268598" y="3044061"/>
            <a:ext cx="1037679" cy="739936"/>
          </a:xfrm>
          <a:prstGeom prst="rect">
            <a:avLst/>
          </a:prstGeom>
          <a:noFill/>
          <a:ln w="9525">
            <a:noFill/>
            <a:miter lim="800000"/>
            <a:headEnd/>
            <a:tailEnd/>
          </a:ln>
        </p:spPr>
      </p:pic>
      <p:sp>
        <p:nvSpPr>
          <p:cNvPr id="6146" name="Title 1"/>
          <p:cNvSpPr>
            <a:spLocks noGrp="1"/>
          </p:cNvSpPr>
          <p:nvPr>
            <p:ph type="title"/>
          </p:nvPr>
        </p:nvSpPr>
        <p:spPr/>
        <p:txBody>
          <a:bodyPr/>
          <a:lstStyle/>
          <a:p>
            <a:pPr algn="ctr"/>
            <a:r>
              <a:rPr lang="en-US" dirty="0" smtClean="0"/>
              <a:t>Controlling Protocols:</a:t>
            </a:r>
            <a:r>
              <a:rPr lang="en-US" dirty="0" smtClean="0"/>
              <a:t/>
            </a:r>
            <a:br>
              <a:rPr lang="en-US" dirty="0" smtClean="0"/>
            </a:br>
            <a:r>
              <a:rPr lang="en-US" dirty="0" smtClean="0"/>
              <a:t>Internet “Kill Switch” / Filtering</a:t>
            </a:r>
          </a:p>
        </p:txBody>
      </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4</a:t>
            </a:fld>
            <a:endParaRPr lang="en-US"/>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4191397" y="2092818"/>
            <a:ext cx="1058862" cy="628650"/>
          </a:xfrm>
          <a:prstGeom prst="rect">
            <a:avLst/>
          </a:prstGeom>
          <a:noFill/>
          <a:ln w="9525">
            <a:noFill/>
            <a:miter lim="800000"/>
            <a:headEnd/>
            <a:tailEnd/>
          </a:ln>
        </p:spPr>
      </p:pic>
      <p:sp>
        <p:nvSpPr>
          <p:cNvPr id="13" name="TextBox 12"/>
          <p:cNvSpPr txBox="1">
            <a:spLocks noChangeArrowheads="1"/>
          </p:cNvSpPr>
          <p:nvPr/>
        </p:nvSpPr>
        <p:spPr bwMode="auto">
          <a:xfrm>
            <a:off x="3830286" y="3775420"/>
            <a:ext cx="1327219" cy="369332"/>
          </a:xfrm>
          <a:prstGeom prst="rect">
            <a:avLst/>
          </a:prstGeom>
          <a:solidFill>
            <a:srgbClr val="D6D6D6"/>
          </a:solidFill>
          <a:ln w="9525">
            <a:noFill/>
            <a:miter lim="800000"/>
            <a:headEnd/>
            <a:tailEnd/>
          </a:ln>
        </p:spPr>
        <p:txBody>
          <a:bodyPr wrap="none">
            <a:spAutoFit/>
          </a:bodyPr>
          <a:lstStyle/>
          <a:p>
            <a:r>
              <a:rPr lang="en-US" sz="1800" dirty="0">
                <a:latin typeface="Calibri" pitchFamily="34" charset="0"/>
              </a:rPr>
              <a:t>Block Traffic</a:t>
            </a:r>
          </a:p>
        </p:txBody>
      </p:sp>
      <p:sp>
        <p:nvSpPr>
          <p:cNvPr id="14" name="TextBox 13"/>
          <p:cNvSpPr txBox="1">
            <a:spLocks noChangeArrowheads="1"/>
          </p:cNvSpPr>
          <p:nvPr/>
        </p:nvSpPr>
        <p:spPr bwMode="auto">
          <a:xfrm>
            <a:off x="259420" y="4177144"/>
            <a:ext cx="1815594" cy="369332"/>
          </a:xfrm>
          <a:prstGeom prst="rect">
            <a:avLst/>
          </a:prstGeom>
          <a:solidFill>
            <a:srgbClr val="D6D6D6"/>
          </a:solidFill>
          <a:ln w="9525">
            <a:noFill/>
            <a:miter lim="800000"/>
            <a:headEnd/>
            <a:tailEnd/>
          </a:ln>
        </p:spPr>
        <p:txBody>
          <a:bodyPr wrap="square">
            <a:spAutoFit/>
          </a:bodyPr>
          <a:lstStyle/>
          <a:p>
            <a:pPr algn="ctr"/>
            <a:r>
              <a:rPr lang="en-US" sz="1800" dirty="0">
                <a:latin typeface="Calibri" pitchFamily="34" charset="0"/>
              </a:rPr>
              <a:t>Punish User</a:t>
            </a:r>
          </a:p>
        </p:txBody>
      </p:sp>
      <p:sp>
        <p:nvSpPr>
          <p:cNvPr id="16" name="TextBox 15"/>
          <p:cNvSpPr txBox="1">
            <a:spLocks noChangeArrowheads="1"/>
          </p:cNvSpPr>
          <p:nvPr/>
        </p:nvSpPr>
        <p:spPr bwMode="auto">
          <a:xfrm>
            <a:off x="4259659" y="1807069"/>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945223" y="2292869"/>
            <a:ext cx="1058863" cy="628650"/>
          </a:xfrm>
          <a:prstGeom prst="rect">
            <a:avLst/>
          </a:prstGeom>
          <a:noFill/>
          <a:ln w="9525">
            <a:noFill/>
            <a:miter lim="800000"/>
            <a:headEnd/>
            <a:tailEnd/>
          </a:ln>
        </p:spPr>
      </p:pic>
      <p:sp>
        <p:nvSpPr>
          <p:cNvPr id="43" name="TextBox 42"/>
          <p:cNvSpPr txBox="1">
            <a:spLocks noChangeArrowheads="1"/>
          </p:cNvSpPr>
          <p:nvPr/>
        </p:nvSpPr>
        <p:spPr bwMode="auto">
          <a:xfrm>
            <a:off x="1021420" y="2007120"/>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4907620" y="2978669"/>
            <a:ext cx="2596054" cy="40005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021420" y="2978669"/>
            <a:ext cx="1066800" cy="85725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1709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animBg="1"/>
      <p:bldP spid="14" grpId="0" animBg="1"/>
      <p:bldP spid="16" grpId="0"/>
      <p:bldP spid="16" grpId="1"/>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Manipulation of Domains </a:t>
            </a:r>
            <a:br>
              <a:rPr lang="en-US" dirty="0" smtClean="0"/>
            </a:br>
            <a:r>
              <a:rPr lang="en-US" dirty="0" smtClean="0"/>
              <a:t>within Countries</a:t>
            </a:r>
            <a:endParaRPr lang="en-US" dirty="0"/>
          </a:p>
        </p:txBody>
      </p:sp>
      <p:pic>
        <p:nvPicPr>
          <p:cNvPr id="3" name="Picture 2"/>
          <p:cNvPicPr>
            <a:picLocks noChangeAspect="1"/>
          </p:cNvPicPr>
          <p:nvPr/>
        </p:nvPicPr>
        <p:blipFill>
          <a:blip r:embed="rId3"/>
          <a:stretch>
            <a:fillRect/>
          </a:stretch>
        </p:blipFill>
        <p:spPr>
          <a:xfrm>
            <a:off x="152400" y="1255774"/>
            <a:ext cx="4991207" cy="3887726"/>
          </a:xfrm>
          <a:prstGeom prst="rect">
            <a:avLst/>
          </a:prstGeom>
        </p:spPr>
      </p:pic>
      <p:pic>
        <p:nvPicPr>
          <p:cNvPr id="4" name="Picture 3"/>
          <p:cNvPicPr>
            <a:picLocks noChangeAspect="1"/>
          </p:cNvPicPr>
          <p:nvPr/>
        </p:nvPicPr>
        <p:blipFill>
          <a:blip r:embed="rId4"/>
          <a:stretch>
            <a:fillRect/>
          </a:stretch>
        </p:blipFill>
        <p:spPr>
          <a:xfrm>
            <a:off x="4925218" y="1312855"/>
            <a:ext cx="4114717" cy="3702214"/>
          </a:xfrm>
          <a:prstGeom prst="rect">
            <a:avLst/>
          </a:prstGeom>
        </p:spPr>
      </p:pic>
    </p:spTree>
    <p:extLst>
      <p:ext uri="{BB962C8B-B14F-4D97-AF65-F5344CB8AC3E}">
        <p14:creationId xmlns:p14="http://schemas.microsoft.com/office/powerpoint/2010/main" val="382946312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of Online </a:t>
            </a:r>
            <a:r>
              <a:rPr lang="en-US" dirty="0" smtClean="0"/>
              <a:t>Communication</a:t>
            </a:r>
            <a:endParaRPr lang="en-US" dirty="0"/>
          </a:p>
        </p:txBody>
      </p:sp>
      <p:sp>
        <p:nvSpPr>
          <p:cNvPr id="3" name="Content Placeholder 2"/>
          <p:cNvSpPr>
            <a:spLocks noGrp="1"/>
          </p:cNvSpPr>
          <p:nvPr>
            <p:ph idx="1"/>
          </p:nvPr>
        </p:nvSpPr>
        <p:spPr>
          <a:xfrm>
            <a:off x="447579" y="1017352"/>
            <a:ext cx="8229600" cy="3394472"/>
          </a:xfrm>
        </p:spPr>
        <p:txBody>
          <a:bodyPr/>
          <a:lstStyle/>
          <a:p>
            <a:r>
              <a:rPr lang="en-US" b="1" dirty="0" smtClean="0">
                <a:solidFill>
                  <a:srgbClr val="7F7F7F"/>
                </a:solidFill>
              </a:rPr>
              <a:t>Controlling Protocols</a:t>
            </a:r>
            <a:br>
              <a:rPr lang="en-US" b="1" dirty="0" smtClean="0">
                <a:solidFill>
                  <a:srgbClr val="7F7F7F"/>
                </a:solidFill>
              </a:rPr>
            </a:br>
            <a:r>
              <a:rPr lang="en-US" dirty="0" smtClean="0">
                <a:solidFill>
                  <a:srgbClr val="7F7F7F"/>
                </a:solidFill>
              </a:rPr>
              <a:t>Filtering </a:t>
            </a:r>
            <a:r>
              <a:rPr lang="en-US" dirty="0" smtClean="0">
                <a:solidFill>
                  <a:srgbClr val="7F7F7F"/>
                </a:solidFill>
              </a:rPr>
              <a:t>and manipulation of Internet </a:t>
            </a:r>
            <a:r>
              <a:rPr lang="en-US" b="1" dirty="0" smtClean="0">
                <a:solidFill>
                  <a:srgbClr val="7F7F7F"/>
                </a:solidFill>
              </a:rPr>
              <a:t>protocols</a:t>
            </a:r>
          </a:p>
          <a:p>
            <a:pPr lvl="1"/>
            <a:r>
              <a:rPr lang="en-US" dirty="0" smtClean="0">
                <a:solidFill>
                  <a:srgbClr val="7F7F7F"/>
                </a:solidFill>
              </a:rPr>
              <a:t>HTTP, TCP/IP, DNS</a:t>
            </a:r>
          </a:p>
          <a:p>
            <a:pPr lvl="1"/>
            <a:r>
              <a:rPr lang="en-US" dirty="0" smtClean="0">
                <a:solidFill>
                  <a:srgbClr val="7F7F7F"/>
                </a:solidFill>
              </a:rPr>
              <a:t>Circumvention tools (e.g., Tor)</a:t>
            </a:r>
            <a:endParaRPr lang="en-US" dirty="0">
              <a:solidFill>
                <a:srgbClr val="7F7F7F"/>
              </a:solidFill>
            </a:endParaRPr>
          </a:p>
          <a:p>
            <a:r>
              <a:rPr lang="en-US" b="1" dirty="0" smtClean="0"/>
              <a:t>Controlling </a:t>
            </a:r>
            <a:r>
              <a:rPr lang="en-US" b="1" dirty="0" smtClean="0">
                <a:solidFill>
                  <a:srgbClr val="FF0000"/>
                </a:solidFill>
              </a:rPr>
              <a:t>Attention</a:t>
            </a:r>
            <a:r>
              <a:rPr lang="en-US" b="1" dirty="0" smtClean="0"/>
              <a:t/>
            </a:r>
            <a:br>
              <a:rPr lang="en-US" b="1" dirty="0" smtClean="0"/>
            </a:br>
            <a:r>
              <a:rPr lang="en-US" dirty="0" smtClean="0"/>
              <a:t>Filtering </a:t>
            </a:r>
            <a:r>
              <a:rPr lang="en-US" dirty="0" smtClean="0"/>
              <a:t>and manipulation on Internet </a:t>
            </a:r>
            <a:r>
              <a:rPr lang="en-US" b="1" dirty="0" smtClean="0"/>
              <a:t>platforms</a:t>
            </a:r>
          </a:p>
          <a:p>
            <a:pPr lvl="1"/>
            <a:r>
              <a:rPr lang="en-US" dirty="0" smtClean="0"/>
              <a:t>Filter bubbles</a:t>
            </a:r>
          </a:p>
          <a:p>
            <a:pPr lvl="1"/>
            <a:r>
              <a:rPr lang="en-US" dirty="0" smtClean="0"/>
              <a:t>Personalization (and attacks)</a:t>
            </a:r>
          </a:p>
          <a:p>
            <a:pPr lvl="1"/>
            <a:r>
              <a:rPr lang="en-US" dirty="0" smtClean="0"/>
              <a:t>Automated filtering</a:t>
            </a:r>
            <a:endParaRPr lang="en-US" dirty="0"/>
          </a:p>
        </p:txBody>
      </p:sp>
    </p:spTree>
    <p:extLst>
      <p:ext uri="{BB962C8B-B14F-4D97-AF65-F5344CB8AC3E}">
        <p14:creationId xmlns:p14="http://schemas.microsoft.com/office/powerpoint/2010/main" val="34646629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6362" y="993759"/>
            <a:ext cx="6363735" cy="3956821"/>
          </a:xfrm>
          <a:prstGeom prst="rect">
            <a:avLst/>
          </a:prstGeom>
        </p:spPr>
      </p:pic>
      <p:sp>
        <p:nvSpPr>
          <p:cNvPr id="2" name="Title 1"/>
          <p:cNvSpPr>
            <a:spLocks noGrp="1"/>
          </p:cNvSpPr>
          <p:nvPr>
            <p:ph type="title"/>
          </p:nvPr>
        </p:nvSpPr>
        <p:spPr>
          <a:xfrm>
            <a:off x="163468" y="2621653"/>
            <a:ext cx="8763000" cy="1427134"/>
          </a:xfrm>
          <a:solidFill>
            <a:srgbClr val="D9D9D9"/>
          </a:solidFill>
        </p:spPr>
        <p:txBody>
          <a:bodyPr/>
          <a:lstStyle/>
          <a:p>
            <a:pPr algn="ctr"/>
            <a:r>
              <a:rPr lang="en-US" dirty="0" smtClean="0"/>
              <a:t>No need to filter </a:t>
            </a:r>
            <a:r>
              <a:rPr lang="en-US" dirty="0" smtClean="0"/>
              <a:t>speech </a:t>
            </a:r>
            <a:r>
              <a:rPr lang="en-US" dirty="0" smtClean="0"/>
              <a:t>if you </a:t>
            </a:r>
            <a:br>
              <a:rPr lang="en-US" dirty="0" smtClean="0"/>
            </a:br>
            <a:r>
              <a:rPr lang="en-US" dirty="0" smtClean="0"/>
              <a:t>can </a:t>
            </a:r>
            <a:r>
              <a:rPr lang="en-US" dirty="0" smtClean="0"/>
              <a:t>control </a:t>
            </a:r>
            <a:r>
              <a:rPr lang="en-US" dirty="0" smtClean="0"/>
              <a:t>the conversation.</a:t>
            </a:r>
            <a:endParaRPr lang="en-US" dirty="0"/>
          </a:p>
        </p:txBody>
      </p:sp>
    </p:spTree>
    <p:extLst>
      <p:ext uri="{BB962C8B-B14F-4D97-AF65-F5344CB8AC3E}">
        <p14:creationId xmlns:p14="http://schemas.microsoft.com/office/powerpoint/2010/main" val="1923745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Controlling Attention</a:t>
            </a:r>
            <a:endParaRPr lang="en-US" dirty="0"/>
          </a:p>
        </p:txBody>
      </p:sp>
      <p:sp>
        <p:nvSpPr>
          <p:cNvPr id="3" name="Content Placeholder 2"/>
          <p:cNvSpPr>
            <a:spLocks noGrp="1"/>
          </p:cNvSpPr>
          <p:nvPr>
            <p:ph idx="1"/>
          </p:nvPr>
        </p:nvSpPr>
        <p:spPr>
          <a:xfrm>
            <a:off x="457200" y="1302217"/>
            <a:ext cx="8229600" cy="2858353"/>
          </a:xfrm>
        </p:spPr>
        <p:txBody>
          <a:bodyPr/>
          <a:lstStyle/>
          <a:p>
            <a:r>
              <a:rPr lang="en-US" dirty="0" smtClean="0"/>
              <a:t>Propaganda</a:t>
            </a:r>
          </a:p>
          <a:p>
            <a:endParaRPr lang="en-US" dirty="0" smtClean="0"/>
          </a:p>
          <a:p>
            <a:r>
              <a:rPr lang="en-US" dirty="0"/>
              <a:t>Pollution </a:t>
            </a:r>
            <a:endParaRPr lang="en-US" dirty="0" smtClean="0"/>
          </a:p>
          <a:p>
            <a:endParaRPr lang="en-US" dirty="0"/>
          </a:p>
          <a:p>
            <a:r>
              <a:rPr lang="en-US" dirty="0" smtClean="0"/>
              <a:t>Automated </a:t>
            </a:r>
            <a:r>
              <a:rPr lang="en-US" dirty="0" smtClean="0"/>
              <a:t>Content Filtering</a:t>
            </a:r>
            <a:endParaRPr lang="en-US" dirty="0"/>
          </a:p>
        </p:txBody>
      </p:sp>
    </p:spTree>
    <p:extLst>
      <p:ext uri="{BB962C8B-B14F-4D97-AF65-F5344CB8AC3E}">
        <p14:creationId xmlns:p14="http://schemas.microsoft.com/office/powerpoint/2010/main" val="138365506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6613"/>
            <a:ext cx="8229600" cy="857250"/>
          </a:xfrm>
        </p:spPr>
        <p:txBody>
          <a:bodyPr/>
          <a:lstStyle/>
          <a:p>
            <a:pPr algn="ctr"/>
            <a:r>
              <a:rPr lang="en-US" dirty="0" smtClean="0"/>
              <a:t>Controlling Attention (2012):</a:t>
            </a:r>
            <a:br>
              <a:rPr lang="en-US" dirty="0" smtClean="0"/>
            </a:br>
            <a:r>
              <a:rPr lang="en-US" dirty="0" smtClean="0"/>
              <a:t>Propaganda</a:t>
            </a:r>
            <a:endParaRPr lang="en-US" dirty="0"/>
          </a:p>
        </p:txBody>
      </p:sp>
    </p:spTree>
    <p:extLst>
      <p:ext uri="{BB962C8B-B14F-4D97-AF65-F5344CB8AC3E}">
        <p14:creationId xmlns:p14="http://schemas.microsoft.com/office/powerpoint/2010/main" val="286039497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Propaganda</a:t>
            </a:r>
            <a:endParaRPr lang="en-US" dirty="0"/>
          </a:p>
        </p:txBody>
      </p:sp>
      <p:sp>
        <p:nvSpPr>
          <p:cNvPr id="3" name="Content Placeholder 2"/>
          <p:cNvSpPr>
            <a:spLocks noGrp="1"/>
          </p:cNvSpPr>
          <p:nvPr>
            <p:ph idx="1"/>
          </p:nvPr>
        </p:nvSpPr>
        <p:spPr>
          <a:xfrm>
            <a:off x="457200" y="1200151"/>
            <a:ext cx="8229600" cy="1591958"/>
          </a:xfrm>
        </p:spPr>
        <p:txBody>
          <a:bodyPr/>
          <a:lstStyle/>
          <a:p>
            <a:pPr marL="342900" indent="-342900">
              <a:buFont typeface="Arial"/>
              <a:buChar char="•"/>
            </a:pPr>
            <a:r>
              <a:rPr lang="en-US" sz="2400" dirty="0" smtClean="0"/>
              <a:t>How can Twitter be used to affect public opinion?</a:t>
            </a:r>
          </a:p>
          <a:p>
            <a:pPr marL="342900" indent="-342900">
              <a:buFont typeface="Arial"/>
              <a:buChar char="•"/>
            </a:pPr>
            <a:r>
              <a:rPr lang="en-US" sz="2400" dirty="0" smtClean="0"/>
              <a:t>Can we detect when Twitter is being used to spread propaganda?</a:t>
            </a:r>
            <a:endParaRPr lang="en-US" sz="2400" dirty="0"/>
          </a:p>
        </p:txBody>
      </p:sp>
      <p:pic>
        <p:nvPicPr>
          <p:cNvPr id="4" name="Picture 3"/>
          <p:cNvPicPr>
            <a:picLocks noChangeAspect="1"/>
          </p:cNvPicPr>
          <p:nvPr/>
        </p:nvPicPr>
        <p:blipFill>
          <a:blip r:embed="rId2"/>
          <a:stretch>
            <a:fillRect/>
          </a:stretch>
        </p:blipFill>
        <p:spPr>
          <a:xfrm>
            <a:off x="3" y="3569518"/>
            <a:ext cx="4673585" cy="1281084"/>
          </a:xfrm>
          <a:prstGeom prst="rect">
            <a:avLst/>
          </a:prstGeom>
        </p:spPr>
      </p:pic>
      <p:pic>
        <p:nvPicPr>
          <p:cNvPr id="5" name="Picture 4"/>
          <p:cNvPicPr>
            <a:picLocks noChangeAspect="1"/>
          </p:cNvPicPr>
          <p:nvPr/>
        </p:nvPicPr>
        <p:blipFill>
          <a:blip r:embed="rId3"/>
          <a:stretch>
            <a:fillRect/>
          </a:stretch>
        </p:blipFill>
        <p:spPr>
          <a:xfrm>
            <a:off x="4664796" y="3646163"/>
            <a:ext cx="4302291" cy="1128107"/>
          </a:xfrm>
          <a:prstGeom prst="rect">
            <a:avLst/>
          </a:prstGeom>
        </p:spPr>
      </p:pic>
      <p:sp>
        <p:nvSpPr>
          <p:cNvPr id="6" name="TextBox 5"/>
          <p:cNvSpPr txBox="1"/>
          <p:nvPr/>
        </p:nvSpPr>
        <p:spPr>
          <a:xfrm>
            <a:off x="1065677" y="3295783"/>
            <a:ext cx="1891401" cy="307777"/>
          </a:xfrm>
          <a:prstGeom prst="rect">
            <a:avLst/>
          </a:prstGeom>
          <a:noFill/>
        </p:spPr>
        <p:txBody>
          <a:bodyPr wrap="none" rtlCol="0">
            <a:spAutoFit/>
          </a:bodyPr>
          <a:lstStyle/>
          <a:p>
            <a:r>
              <a:rPr lang="en-US" smtClean="0"/>
              <a:t>Nevada Senate Race</a:t>
            </a:r>
            <a:endParaRPr lang="en-US"/>
          </a:p>
        </p:txBody>
      </p:sp>
      <p:sp>
        <p:nvSpPr>
          <p:cNvPr id="7" name="TextBox 6"/>
          <p:cNvSpPr txBox="1"/>
          <p:nvPr/>
        </p:nvSpPr>
        <p:spPr>
          <a:xfrm>
            <a:off x="5860329" y="3324186"/>
            <a:ext cx="1791463" cy="307777"/>
          </a:xfrm>
          <a:prstGeom prst="rect">
            <a:avLst/>
          </a:prstGeom>
          <a:noFill/>
        </p:spPr>
        <p:txBody>
          <a:bodyPr wrap="none" rtlCol="0">
            <a:spAutoFit/>
          </a:bodyPr>
          <a:lstStyle/>
          <a:p>
            <a:r>
              <a:rPr lang="en-US" dirty="0" smtClean="0"/>
              <a:t>Debt Ceiling Debate</a:t>
            </a:r>
            <a:endParaRPr lang="en-US" dirty="0"/>
          </a:p>
        </p:txBody>
      </p:sp>
    </p:spTree>
    <p:extLst>
      <p:ext uri="{BB962C8B-B14F-4D97-AF65-F5344CB8AC3E}">
        <p14:creationId xmlns:p14="http://schemas.microsoft.com/office/powerpoint/2010/main" val="40710718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205979"/>
            <a:ext cx="6553201" cy="857250"/>
          </a:xfrm>
        </p:spPr>
        <p:txBody>
          <a:bodyPr/>
          <a:lstStyle/>
          <a:p>
            <a:pPr algn="l"/>
            <a:r>
              <a:rPr lang="en-US" dirty="0" smtClean="0"/>
              <a:t>Personalization as </a:t>
            </a:r>
            <a:br>
              <a:rPr lang="en-US" dirty="0" smtClean="0"/>
            </a:br>
            <a:r>
              <a:rPr lang="en-US" dirty="0" smtClean="0"/>
              <a:t>“Filter Bubble”</a:t>
            </a:r>
            <a:endParaRPr lang="en-US" dirty="0"/>
          </a:p>
        </p:txBody>
      </p:sp>
      <p:sp>
        <p:nvSpPr>
          <p:cNvPr id="3" name="Content Placeholder 2"/>
          <p:cNvSpPr>
            <a:spLocks noGrp="1"/>
          </p:cNvSpPr>
          <p:nvPr>
            <p:ph idx="1"/>
          </p:nvPr>
        </p:nvSpPr>
        <p:spPr>
          <a:xfrm>
            <a:off x="457200" y="3856173"/>
            <a:ext cx="8229600" cy="1299862"/>
          </a:xfrm>
        </p:spPr>
        <p:txBody>
          <a:bodyPr/>
          <a:lstStyle/>
          <a:p>
            <a:r>
              <a:rPr lang="en-US" sz="1600" dirty="0" smtClean="0"/>
              <a:t>Online personalization is creating situations where we only see things that already suit our own tastes.</a:t>
            </a:r>
          </a:p>
          <a:p>
            <a:r>
              <a:rPr lang="en-US" sz="1600" dirty="0" smtClean="0"/>
              <a:t>Personalization can also be exploited.</a:t>
            </a:r>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46</a:t>
            </a:fld>
            <a:endParaRPr lang="en-US"/>
          </a:p>
        </p:txBody>
      </p:sp>
      <p:sp>
        <p:nvSpPr>
          <p:cNvPr id="4" name="TextBox 3"/>
          <p:cNvSpPr txBox="1"/>
          <p:nvPr/>
        </p:nvSpPr>
        <p:spPr>
          <a:xfrm>
            <a:off x="204834" y="2118341"/>
            <a:ext cx="8753113"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t>“A squirrel dying in front of your house may be more relevant to your interests right now than people dying in Africa” </a:t>
            </a:r>
          </a:p>
          <a:p>
            <a:r>
              <a:rPr lang="en-US" sz="2400" dirty="0"/>
              <a:t>	</a:t>
            </a:r>
            <a:r>
              <a:rPr lang="en-US" sz="2400" dirty="0" smtClean="0"/>
              <a:t>											– Mark </a:t>
            </a:r>
            <a:r>
              <a:rPr lang="en-US" sz="2400" dirty="0" err="1" smtClean="0"/>
              <a:t>Zuckerberg</a:t>
            </a:r>
            <a:endParaRPr lang="en-US" sz="2400" dirty="0"/>
          </a:p>
        </p:txBody>
      </p:sp>
      <p:pic>
        <p:nvPicPr>
          <p:cNvPr id="5" name="Picture 4"/>
          <p:cNvPicPr>
            <a:picLocks noChangeAspect="1"/>
          </p:cNvPicPr>
          <p:nvPr/>
        </p:nvPicPr>
        <p:blipFill>
          <a:blip r:embed="rId2"/>
          <a:stretch>
            <a:fillRect/>
          </a:stretch>
        </p:blipFill>
        <p:spPr>
          <a:xfrm>
            <a:off x="7105841" y="171451"/>
            <a:ext cx="1521869" cy="994455"/>
          </a:xfrm>
          <a:prstGeom prst="rect">
            <a:avLst/>
          </a:prstGeom>
        </p:spPr>
      </p:pic>
      <p:pic>
        <p:nvPicPr>
          <p:cNvPr id="7" name="Picture 6"/>
          <p:cNvPicPr>
            <a:picLocks noChangeAspect="1"/>
          </p:cNvPicPr>
          <p:nvPr/>
        </p:nvPicPr>
        <p:blipFill>
          <a:blip r:embed="rId3"/>
          <a:stretch>
            <a:fillRect/>
          </a:stretch>
        </p:blipFill>
        <p:spPr>
          <a:xfrm>
            <a:off x="238720" y="1477218"/>
            <a:ext cx="1877874" cy="456780"/>
          </a:xfrm>
          <a:prstGeom prst="rect">
            <a:avLst/>
          </a:prstGeom>
        </p:spPr>
      </p:pic>
      <p:pic>
        <p:nvPicPr>
          <p:cNvPr id="8" name="Picture 7"/>
          <p:cNvPicPr>
            <a:picLocks noChangeAspect="1"/>
          </p:cNvPicPr>
          <p:nvPr/>
        </p:nvPicPr>
        <p:blipFill>
          <a:blip r:embed="rId4"/>
          <a:stretch>
            <a:fillRect/>
          </a:stretch>
        </p:blipFill>
        <p:spPr>
          <a:xfrm>
            <a:off x="2224976" y="1410787"/>
            <a:ext cx="2310852" cy="523212"/>
          </a:xfrm>
          <a:prstGeom prst="rect">
            <a:avLst/>
          </a:prstGeom>
        </p:spPr>
      </p:pic>
      <p:pic>
        <p:nvPicPr>
          <p:cNvPr id="9" name="Picture 8"/>
          <p:cNvPicPr>
            <a:picLocks noChangeAspect="1"/>
          </p:cNvPicPr>
          <p:nvPr/>
        </p:nvPicPr>
        <p:blipFill>
          <a:blip r:embed="rId5"/>
          <a:stretch>
            <a:fillRect/>
          </a:stretch>
        </p:blipFill>
        <p:spPr>
          <a:xfrm>
            <a:off x="4672388" y="1495817"/>
            <a:ext cx="2166454" cy="427942"/>
          </a:xfrm>
          <a:prstGeom prst="rect">
            <a:avLst/>
          </a:prstGeom>
        </p:spPr>
      </p:pic>
      <p:pic>
        <p:nvPicPr>
          <p:cNvPr id="10" name="Picture 9"/>
          <p:cNvPicPr>
            <a:picLocks noChangeAspect="1"/>
          </p:cNvPicPr>
          <p:nvPr/>
        </p:nvPicPr>
        <p:blipFill>
          <a:blip r:embed="rId6"/>
          <a:stretch>
            <a:fillRect/>
          </a:stretch>
        </p:blipFill>
        <p:spPr>
          <a:xfrm>
            <a:off x="7025965" y="1410787"/>
            <a:ext cx="1809080" cy="550706"/>
          </a:xfrm>
          <a:prstGeom prst="rect">
            <a:avLst/>
          </a:prstGeom>
        </p:spPr>
      </p:pic>
    </p:spTree>
    <p:extLst>
      <p:ext uri="{BB962C8B-B14F-4D97-AF65-F5344CB8AC3E}">
        <p14:creationId xmlns:p14="http://schemas.microsoft.com/office/powerpoint/2010/main" val="154008067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2" y="207644"/>
            <a:ext cx="8991600" cy="857250"/>
          </a:xfrm>
        </p:spPr>
        <p:txBody>
          <a:bodyPr/>
          <a:lstStyle/>
          <a:p>
            <a:r>
              <a:rPr lang="en-US" dirty="0" smtClean="0"/>
              <a:t>Bobble: Bursting the Filter Bubble</a:t>
            </a:r>
            <a:endParaRPr lang="en-US" dirty="0"/>
          </a:p>
        </p:txBody>
      </p:sp>
      <p:sp>
        <p:nvSpPr>
          <p:cNvPr id="3" name="Content Placeholder 2"/>
          <p:cNvSpPr>
            <a:spLocks noGrp="1"/>
          </p:cNvSpPr>
          <p:nvPr>
            <p:ph idx="1"/>
          </p:nvPr>
        </p:nvSpPr>
        <p:spPr>
          <a:xfrm>
            <a:off x="35174" y="922183"/>
            <a:ext cx="6801661" cy="3394472"/>
          </a:xfrm>
        </p:spPr>
        <p:txBody>
          <a:bodyPr/>
          <a:lstStyle/>
          <a:p>
            <a:pPr marL="285750" indent="-285750">
              <a:buFont typeface="Arial"/>
              <a:buChar char="•"/>
            </a:pPr>
            <a:r>
              <a:rPr lang="en-US" b="1" dirty="0" smtClean="0">
                <a:solidFill>
                  <a:srgbClr val="333399"/>
                </a:solidFill>
              </a:rPr>
              <a:t>Execute query</a:t>
            </a:r>
          </a:p>
          <a:p>
            <a:pPr marL="685800" lvl="2" indent="-285750">
              <a:buFont typeface="Arial"/>
              <a:buChar char="•"/>
            </a:pPr>
            <a:r>
              <a:rPr lang="en-US" dirty="0" smtClean="0"/>
              <a:t>As different users</a:t>
            </a:r>
          </a:p>
          <a:p>
            <a:pPr marL="685800" lvl="2" indent="-285750">
              <a:buFont typeface="Arial"/>
              <a:buChar char="•"/>
            </a:pPr>
            <a:r>
              <a:rPr lang="en-US" dirty="0"/>
              <a:t>D</a:t>
            </a:r>
            <a:r>
              <a:rPr lang="en-US" dirty="0" smtClean="0"/>
              <a:t>ifferent vantage points</a:t>
            </a:r>
          </a:p>
          <a:p>
            <a:pPr marL="685800" lvl="2" indent="-285750">
              <a:buFont typeface="Arial"/>
              <a:buChar char="•"/>
            </a:pPr>
            <a:r>
              <a:rPr lang="en-US" dirty="0" smtClean="0"/>
              <a:t>With different history (e.g., cookies)</a:t>
            </a:r>
            <a:endParaRPr lang="en-US" dirty="0"/>
          </a:p>
          <a:p>
            <a:pPr marL="285750" indent="-285750">
              <a:buFont typeface="Arial"/>
              <a:buChar char="•"/>
            </a:pPr>
            <a:r>
              <a:rPr lang="en-US" b="1" dirty="0" smtClean="0">
                <a:solidFill>
                  <a:srgbClr val="333399"/>
                </a:solidFill>
              </a:rPr>
              <a:t>Compare differences</a:t>
            </a:r>
            <a:r>
              <a:rPr lang="en-US" dirty="0" smtClean="0"/>
              <a:t> in results</a:t>
            </a:r>
          </a:p>
          <a:p>
            <a:pPr marL="685800" lvl="2" indent="-285750">
              <a:buFont typeface="Arial"/>
              <a:buChar char="•"/>
            </a:pPr>
            <a:r>
              <a:rPr lang="en-US" dirty="0" smtClean="0"/>
              <a:t>What shows up on the first page?</a:t>
            </a:r>
          </a:p>
          <a:p>
            <a:pPr marL="685800" lvl="2" indent="-285750">
              <a:buFont typeface="Arial"/>
              <a:buChar char="•"/>
            </a:pPr>
            <a:r>
              <a:rPr lang="en-US" dirty="0" smtClean="0"/>
              <a:t>Where does it show up?</a:t>
            </a:r>
          </a:p>
          <a:p>
            <a:pPr marL="685800" lvl="2" indent="-285750">
              <a:buFont typeface="Arial"/>
              <a:buChar char="•"/>
            </a:pPr>
            <a:r>
              <a:rPr lang="en-US" dirty="0" smtClean="0"/>
              <a:t>When it doesn’t appear, what are the possible explanations?</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47</a:t>
            </a:fld>
            <a:endParaRPr lang="en-US"/>
          </a:p>
        </p:txBody>
      </p:sp>
      <p:pic>
        <p:nvPicPr>
          <p:cNvPr id="5" name="Picture 4"/>
          <p:cNvPicPr>
            <a:picLocks noChangeAspect="1"/>
          </p:cNvPicPr>
          <p:nvPr/>
        </p:nvPicPr>
        <p:blipFill>
          <a:blip r:embed="rId2"/>
          <a:stretch>
            <a:fillRect/>
          </a:stretch>
        </p:blipFill>
        <p:spPr>
          <a:xfrm>
            <a:off x="4359297" y="900114"/>
            <a:ext cx="4763538" cy="1319804"/>
          </a:xfrm>
          <a:prstGeom prst="rect">
            <a:avLst/>
          </a:prstGeom>
        </p:spPr>
      </p:pic>
    </p:spTree>
    <p:extLst>
      <p:ext uri="{BB962C8B-B14F-4D97-AF65-F5344CB8AC3E}">
        <p14:creationId xmlns:p14="http://schemas.microsoft.com/office/powerpoint/2010/main" val="159615634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125038" y="1120555"/>
            <a:ext cx="6094823" cy="3780266"/>
          </a:xfrm>
          <a:prstGeom prst="rect">
            <a:avLst/>
          </a:prstGeom>
        </p:spPr>
      </p:pic>
      <p:pic>
        <p:nvPicPr>
          <p:cNvPr id="5" name="Picture 4"/>
          <p:cNvPicPr>
            <a:picLocks noChangeAspect="1"/>
          </p:cNvPicPr>
          <p:nvPr/>
        </p:nvPicPr>
        <p:blipFill>
          <a:blip r:embed="rId3"/>
          <a:stretch>
            <a:fillRect/>
          </a:stretch>
        </p:blipFill>
        <p:spPr>
          <a:xfrm>
            <a:off x="0" y="811239"/>
            <a:ext cx="9144000" cy="309317"/>
          </a:xfrm>
          <a:prstGeom prst="rect">
            <a:avLst/>
          </a:prstGeom>
        </p:spPr>
      </p:pic>
      <p:sp>
        <p:nvSpPr>
          <p:cNvPr id="2" name="Slide Number Placeholder 1"/>
          <p:cNvSpPr>
            <a:spLocks noGrp="1"/>
          </p:cNvSpPr>
          <p:nvPr>
            <p:ph type="sldNum" sz="quarter" idx="12"/>
          </p:nvPr>
        </p:nvSpPr>
        <p:spPr/>
        <p:txBody>
          <a:bodyPr/>
          <a:lstStyle/>
          <a:p>
            <a:pPr>
              <a:defRPr/>
            </a:pPr>
            <a:fld id="{336C02B4-4575-7243-9D87-AD52F727BE91}" type="slidenum">
              <a:rPr lang="en-US" smtClean="0"/>
              <a:pPr>
                <a:defRPr/>
              </a:pPr>
              <a:t>48</a:t>
            </a:fld>
            <a:endParaRPr lang="en-US"/>
          </a:p>
        </p:txBody>
      </p:sp>
      <p:sp>
        <p:nvSpPr>
          <p:cNvPr id="6" name="TextBox 5"/>
          <p:cNvSpPr txBox="1"/>
          <p:nvPr/>
        </p:nvSpPr>
        <p:spPr>
          <a:xfrm>
            <a:off x="1556719" y="4593238"/>
            <a:ext cx="6117621" cy="46166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200" dirty="0"/>
              <a:t>Xing, </a:t>
            </a:r>
            <a:r>
              <a:rPr lang="en-US" sz="1200" dirty="0" err="1"/>
              <a:t>Xinyu</a:t>
            </a:r>
            <a:r>
              <a:rPr lang="en-US" sz="1200" dirty="0"/>
              <a:t>, et al. "Exposing inconsistent web search results with bobble." </a:t>
            </a:r>
            <a:r>
              <a:rPr lang="en-US" sz="1200" i="1" dirty="0"/>
              <a:t>International Conference on Passive and Active Network Measurement</a:t>
            </a:r>
            <a:endParaRPr lang="en-US" sz="1200" dirty="0"/>
          </a:p>
        </p:txBody>
      </p:sp>
      <p:sp>
        <p:nvSpPr>
          <p:cNvPr id="7" name="TextBox 6"/>
          <p:cNvSpPr txBox="1"/>
          <p:nvPr/>
        </p:nvSpPr>
        <p:spPr>
          <a:xfrm>
            <a:off x="279396" y="3753325"/>
            <a:ext cx="2442753" cy="369332"/>
          </a:xfrm>
          <a:prstGeom prst="rect">
            <a:avLst/>
          </a:prstGeom>
          <a:solidFill>
            <a:srgbClr val="FF6600"/>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t>Things you didn’t see!</a:t>
            </a:r>
            <a:endParaRPr lang="en-US" dirty="0"/>
          </a:p>
        </p:txBody>
      </p:sp>
      <p:cxnSp>
        <p:nvCxnSpPr>
          <p:cNvPr id="8" name="Straight Arrow Connector 7"/>
          <p:cNvCxnSpPr/>
          <p:nvPr/>
        </p:nvCxnSpPr>
        <p:spPr>
          <a:xfrm flipV="1">
            <a:off x="2722150" y="3641482"/>
            <a:ext cx="642637" cy="230701"/>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4"/>
          <a:stretch>
            <a:fillRect/>
          </a:stretch>
        </p:blipFill>
        <p:spPr>
          <a:xfrm>
            <a:off x="7509237" y="842954"/>
            <a:ext cx="330200" cy="180975"/>
          </a:xfrm>
          <a:prstGeom prst="rect">
            <a:avLst/>
          </a:prstGeom>
        </p:spPr>
      </p:pic>
      <p:pic>
        <p:nvPicPr>
          <p:cNvPr id="4" name="Picture 3"/>
          <p:cNvPicPr>
            <a:picLocks noChangeAspect="1"/>
          </p:cNvPicPr>
          <p:nvPr/>
        </p:nvPicPr>
        <p:blipFill>
          <a:blip r:embed="rId5"/>
          <a:stretch>
            <a:fillRect/>
          </a:stretch>
        </p:blipFill>
        <p:spPr>
          <a:xfrm>
            <a:off x="3643522" y="1173291"/>
            <a:ext cx="4928657" cy="3189545"/>
          </a:xfrm>
          <a:prstGeom prst="rect">
            <a:avLst/>
          </a:prstGeom>
        </p:spPr>
      </p:pic>
    </p:spTree>
    <p:extLst>
      <p:ext uri="{BB962C8B-B14F-4D97-AF65-F5344CB8AC3E}">
        <p14:creationId xmlns:p14="http://schemas.microsoft.com/office/powerpoint/2010/main" val="2488816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Pollution Attacks:</a:t>
            </a:r>
            <a:br>
              <a:rPr lang="en-US" dirty="0" smtClean="0"/>
            </a:br>
            <a:r>
              <a:rPr lang="en-US" dirty="0" smtClean="0"/>
              <a:t>Web Insecurity and Speech</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49</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49" y="1264209"/>
            <a:ext cx="7547031" cy="3042397"/>
          </a:xfrm>
          <a:prstGeom prst="rect">
            <a:avLst/>
          </a:prstGeom>
        </p:spPr>
      </p:pic>
      <p:sp>
        <p:nvSpPr>
          <p:cNvPr id="8" name="TextBox 7"/>
          <p:cNvSpPr txBox="1"/>
          <p:nvPr/>
        </p:nvSpPr>
        <p:spPr>
          <a:xfrm>
            <a:off x="1056617" y="4554214"/>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a:t>
            </a:r>
            <a:r>
              <a:rPr lang="en-US" sz="1400" b="1" dirty="0" smtClean="0">
                <a:solidFill>
                  <a:srgbClr val="1F497D"/>
                </a:solidFill>
              </a:rPr>
              <a:t>Services. </a:t>
            </a:r>
            <a:r>
              <a:rPr lang="en-US" sz="1400" dirty="0" smtClean="0"/>
              <a:t>X</a:t>
            </a:r>
            <a:r>
              <a:rPr lang="en-US" sz="1400" dirty="0"/>
              <a:t>. Xing, W. Ming, D. </a:t>
            </a:r>
            <a:r>
              <a:rPr lang="en-US" sz="1400" dirty="0" err="1"/>
              <a:t>Doozan</a:t>
            </a:r>
            <a:r>
              <a:rPr lang="en-US" sz="1400" dirty="0"/>
              <a:t>, A. </a:t>
            </a:r>
            <a:r>
              <a:rPr lang="en-US" sz="1400" dirty="0" err="1"/>
              <a:t>Snoeren</a:t>
            </a:r>
            <a:r>
              <a:rPr lang="en-US" sz="1400" dirty="0"/>
              <a:t>, N. Feamster, W. </a:t>
            </a:r>
            <a:r>
              <a:rPr lang="en-US" sz="1400" dirty="0" smtClean="0"/>
              <a:t>Lee.  In </a:t>
            </a:r>
            <a:r>
              <a:rPr lang="en-US" sz="1400" i="1" dirty="0"/>
              <a:t>USENIX Security Symposium</a:t>
            </a:r>
            <a:r>
              <a:rPr lang="en-US" sz="1400" dirty="0"/>
              <a:t>, 2013</a:t>
            </a:r>
            <a:r>
              <a:rPr lang="en-US" sz="1400" dirty="0" smtClean="0"/>
              <a:t>.</a:t>
            </a:r>
            <a:endParaRPr lang="en-US" sz="1400" b="1" dirty="0">
              <a:solidFill>
                <a:srgbClr val="FF0000"/>
              </a:solidFill>
            </a:endParaRPr>
          </a:p>
        </p:txBody>
      </p:sp>
    </p:spTree>
    <p:extLst>
      <p:ext uri="{BB962C8B-B14F-4D97-AF65-F5344CB8AC3E}">
        <p14:creationId xmlns:p14="http://schemas.microsoft.com/office/powerpoint/2010/main" val="138861530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65918"/>
            <a:ext cx="8763000" cy="857250"/>
          </a:xfrm>
        </p:spPr>
        <p:txBody>
          <a:bodyPr/>
          <a:lstStyle/>
          <a:p>
            <a:pPr algn="ctr"/>
            <a:r>
              <a:rPr lang="en-US" dirty="0" smtClean="0"/>
              <a:t>Might We Ever Have </a:t>
            </a:r>
            <a:br>
              <a:rPr lang="en-US" dirty="0" smtClean="0"/>
            </a:br>
            <a:r>
              <a:rPr lang="en-US" dirty="0" smtClean="0"/>
              <a:t>an Internet “Kill Switch?</a:t>
            </a:r>
            <a:endParaRPr lang="en-US" dirty="0"/>
          </a:p>
        </p:txBody>
      </p:sp>
    </p:spTree>
    <p:extLst>
      <p:ext uri="{BB962C8B-B14F-4D97-AF65-F5344CB8AC3E}">
        <p14:creationId xmlns:p14="http://schemas.microsoft.com/office/powerpoint/2010/main" val="334155372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612896"/>
            <a:ext cx="8763000" cy="857250"/>
          </a:xfrm>
        </p:spPr>
        <p:txBody>
          <a:bodyPr/>
          <a:lstStyle/>
          <a:p>
            <a:pPr algn="ctr"/>
            <a:r>
              <a:rPr lang="en-US" dirty="0" smtClean="0"/>
              <a:t>Controlling Attention (2018):</a:t>
            </a:r>
            <a:br>
              <a:rPr lang="en-US" dirty="0" smtClean="0"/>
            </a:br>
            <a:r>
              <a:rPr lang="en-US" dirty="0" smtClean="0"/>
              <a:t>Automated Filtering</a:t>
            </a:r>
            <a:endParaRPr lang="en-US" dirty="0"/>
          </a:p>
        </p:txBody>
      </p:sp>
    </p:spTree>
    <p:extLst>
      <p:ext uri="{BB962C8B-B14F-4D97-AF65-F5344CB8AC3E}">
        <p14:creationId xmlns:p14="http://schemas.microsoft.com/office/powerpoint/2010/main" val="38829455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205978"/>
            <a:ext cx="8229600" cy="737702"/>
          </a:xfrm>
        </p:spPr>
        <p:txBody>
          <a:bodyPr>
            <a:normAutofit fontScale="90000"/>
          </a:bodyPr>
          <a:lstStyle/>
          <a:p>
            <a:r>
              <a:rPr lang="en-US" dirty="0" smtClean="0"/>
              <a:t>Filtering “Unwanted Traffic” (Spam)</a:t>
            </a:r>
            <a:endParaRPr lang="en-US" dirty="0"/>
          </a:p>
        </p:txBody>
      </p:sp>
      <p:sp>
        <p:nvSpPr>
          <p:cNvPr id="84995" name="Rectangle 3"/>
          <p:cNvSpPr>
            <a:spLocks noGrp="1" noChangeArrowheads="1"/>
          </p:cNvSpPr>
          <p:nvPr>
            <p:ph idx="1"/>
          </p:nvPr>
        </p:nvSpPr>
        <p:spPr>
          <a:xfrm>
            <a:off x="457200" y="1348978"/>
            <a:ext cx="8229600" cy="3394472"/>
          </a:xfrm>
        </p:spPr>
        <p:txBody>
          <a:bodyPr>
            <a:normAutofit fontScale="92500" lnSpcReduction="10000"/>
          </a:bodyPr>
          <a:lstStyle/>
          <a:p>
            <a:r>
              <a:rPr lang="en-US" dirty="0"/>
              <a:t>Prevent unwanted traffic from reaching a </a:t>
            </a:r>
            <a:r>
              <a:rPr lang="en-US" dirty="0" smtClean="0"/>
              <a:t>user’s </a:t>
            </a:r>
            <a:r>
              <a:rPr lang="en-US" dirty="0"/>
              <a:t>inbox by distinguishing spam from ham</a:t>
            </a:r>
          </a:p>
          <a:p>
            <a:endParaRPr lang="en-US" dirty="0"/>
          </a:p>
          <a:p>
            <a:r>
              <a:rPr lang="en-US" b="1" dirty="0">
                <a:solidFill>
                  <a:srgbClr val="FF0000"/>
                </a:solidFill>
              </a:rPr>
              <a:t>Question:</a:t>
            </a:r>
            <a:r>
              <a:rPr lang="en-US" dirty="0"/>
              <a:t> What features best differentiate spam from legitimate mail?</a:t>
            </a:r>
          </a:p>
          <a:p>
            <a:pPr lvl="1"/>
            <a:r>
              <a:rPr lang="en-US" dirty="0"/>
              <a:t>Content-based filtering: What is in the mail?</a:t>
            </a:r>
          </a:p>
          <a:p>
            <a:pPr lvl="1"/>
            <a:r>
              <a:rPr lang="en-US" dirty="0"/>
              <a:t>IP address of sender: Who is the sender?</a:t>
            </a:r>
          </a:p>
          <a:p>
            <a:pPr lvl="1"/>
            <a:r>
              <a:rPr lang="en-US" b="1" dirty="0">
                <a:solidFill>
                  <a:srgbClr val="FF0000"/>
                </a:solidFill>
              </a:rPr>
              <a:t>Behavioral features:</a:t>
            </a:r>
            <a:r>
              <a:rPr lang="en-US" dirty="0"/>
              <a:t> How the mail is sent?</a:t>
            </a:r>
          </a:p>
          <a:p>
            <a:pPr lvl="1"/>
            <a:endParaRPr lang="en-US" dirty="0"/>
          </a:p>
        </p:txBody>
      </p:sp>
      <p:sp>
        <p:nvSpPr>
          <p:cNvPr id="7" name="Slide Number Placeholder 5"/>
          <p:cNvSpPr>
            <a:spLocks noGrp="1"/>
          </p:cNvSpPr>
          <p:nvPr>
            <p:ph type="sldNum" sz="quarter" idx="12"/>
          </p:nvPr>
        </p:nvSpPr>
        <p:spPr/>
        <p:txBody>
          <a:bodyPr/>
          <a:lstStyle/>
          <a:p>
            <a:fld id="{AAAC63D3-4BA3-9C47-88A8-651A89F3C27A}" type="slidenum">
              <a:rPr lang="en-US"/>
              <a:pPr/>
              <a:t>51</a:t>
            </a:fld>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399" y="3292659"/>
            <a:ext cx="1898775" cy="67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457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Grp="1" noChangeArrowheads="1"/>
          </p:cNvSpPr>
          <p:nvPr>
            <p:ph type="title"/>
          </p:nvPr>
        </p:nvSpPr>
        <p:spPr/>
        <p:txBody>
          <a:bodyPr/>
          <a:lstStyle/>
          <a:p>
            <a:r>
              <a:rPr lang="en-US" dirty="0" smtClean="0"/>
              <a:t>Network-Level Features Can Identify Spam…</a:t>
            </a:r>
            <a:endParaRPr lang="en-US" dirty="0"/>
          </a:p>
        </p:txBody>
      </p:sp>
      <p:sp>
        <p:nvSpPr>
          <p:cNvPr id="6" name="Slide Number Placeholder 4"/>
          <p:cNvSpPr>
            <a:spLocks noGrp="1"/>
          </p:cNvSpPr>
          <p:nvPr>
            <p:ph type="sldNum" sz="quarter" idx="12"/>
          </p:nvPr>
        </p:nvSpPr>
        <p:spPr/>
        <p:txBody>
          <a:bodyPr/>
          <a:lstStyle/>
          <a:p>
            <a:fld id="{9ADC6F04-EB29-D140-89C2-140A3E774BE4}" type="slidenum">
              <a:rPr lang="en-US"/>
              <a:pPr/>
              <a:t>52</a:t>
            </a:fld>
            <a:endParaRPr lang="en-US"/>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408255"/>
            <a:ext cx="8891587" cy="3250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9743860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60438" y="217885"/>
            <a:ext cx="8763000" cy="857250"/>
          </a:xfrm>
        </p:spPr>
        <p:txBody>
          <a:bodyPr/>
          <a:lstStyle/>
          <a:p>
            <a:r>
              <a:rPr lang="en-US" dirty="0" smtClean="0"/>
              <a:t>Automated Filtering of Spam (2009)</a:t>
            </a:r>
            <a:endParaRPr lang="en-US" dirty="0"/>
          </a:p>
        </p:txBody>
      </p:sp>
      <p:sp>
        <p:nvSpPr>
          <p:cNvPr id="163847" name="Rectangle 7"/>
          <p:cNvSpPr>
            <a:spLocks noGrp="1" noChangeArrowheads="1"/>
          </p:cNvSpPr>
          <p:nvPr>
            <p:ph idx="1"/>
          </p:nvPr>
        </p:nvSpPr>
        <p:spPr>
          <a:xfrm>
            <a:off x="304800" y="1253764"/>
            <a:ext cx="8229600" cy="643264"/>
          </a:xfrm>
        </p:spPr>
        <p:txBody>
          <a:bodyPr>
            <a:normAutofit/>
          </a:bodyPr>
          <a:lstStyle/>
          <a:p>
            <a:r>
              <a:rPr lang="en-US" sz="2000" dirty="0" smtClean="0"/>
              <a:t>Network-level </a:t>
            </a:r>
            <a:r>
              <a:rPr lang="en-US" sz="2000" dirty="0"/>
              <a:t>features </a:t>
            </a:r>
            <a:r>
              <a:rPr lang="en-US" sz="2000" dirty="0" smtClean="0"/>
              <a:t>to train </a:t>
            </a:r>
            <a:r>
              <a:rPr lang="en-US" sz="2000" dirty="0" err="1" smtClean="0"/>
              <a:t>RuleFit</a:t>
            </a:r>
            <a:r>
              <a:rPr lang="en-US" sz="2000" dirty="0" smtClean="0"/>
              <a:t> classifier</a:t>
            </a:r>
            <a:endParaRPr lang="en-US" sz="2000" dirty="0"/>
          </a:p>
        </p:txBody>
      </p:sp>
      <p:sp>
        <p:nvSpPr>
          <p:cNvPr id="8" name="Slide Number Placeholder 5"/>
          <p:cNvSpPr>
            <a:spLocks noGrp="1"/>
          </p:cNvSpPr>
          <p:nvPr>
            <p:ph type="sldNum" sz="quarter" idx="12"/>
          </p:nvPr>
        </p:nvSpPr>
        <p:spPr/>
        <p:txBody>
          <a:bodyPr/>
          <a:lstStyle/>
          <a:p>
            <a:fld id="{B3F9CF1E-4501-C94D-BA4B-A824B574A43D}" type="slidenum">
              <a:rPr lang="en-US"/>
              <a:pPr/>
              <a:t>53</a:t>
            </a:fld>
            <a:endParaRPr lang="en-US"/>
          </a:p>
        </p:txBody>
      </p:sp>
      <p:sp>
        <p:nvSpPr>
          <p:cNvPr id="163849" name="Rectangle 9"/>
          <p:cNvSpPr>
            <a:spLocks noChangeArrowheads="1"/>
          </p:cNvSpPr>
          <p:nvPr/>
        </p:nvSpPr>
        <p:spPr bwMode="auto">
          <a:xfrm>
            <a:off x="304800" y="3543300"/>
            <a:ext cx="82296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lstStyle/>
          <a:p>
            <a:pPr marL="342900" indent="-342900">
              <a:spcBef>
                <a:spcPct val="20000"/>
              </a:spcBef>
              <a:buFontTx/>
              <a:buChar char="•"/>
            </a:pPr>
            <a:r>
              <a:rPr lang="en-US" sz="2000" dirty="0"/>
              <a:t>Comparable performance to </a:t>
            </a:r>
            <a:r>
              <a:rPr lang="en-US" sz="2000" dirty="0" smtClean="0"/>
              <a:t>manual blacklists</a:t>
            </a:r>
            <a:endParaRPr lang="en-US" sz="2000" dirty="0"/>
          </a:p>
          <a:p>
            <a:pPr marL="342900" indent="-342900">
              <a:spcBef>
                <a:spcPct val="20000"/>
              </a:spcBef>
              <a:buFontTx/>
              <a:buChar char="•"/>
            </a:pPr>
            <a:r>
              <a:rPr lang="en-US" sz="2000" dirty="0" smtClean="0"/>
              <a:t>Using </a:t>
            </a:r>
            <a:r>
              <a:rPr lang="en-US" sz="2000" i="1" dirty="0"/>
              <a:t>only network-level </a:t>
            </a:r>
            <a:r>
              <a:rPr lang="en-US" sz="2000" i="1" dirty="0" smtClean="0"/>
              <a:t>features</a:t>
            </a:r>
          </a:p>
          <a:p>
            <a:pPr marL="342900" indent="-342900">
              <a:spcBef>
                <a:spcPct val="20000"/>
              </a:spcBef>
              <a:buFontTx/>
              <a:buChar char="•"/>
            </a:pPr>
            <a:r>
              <a:rPr lang="en-US" sz="2000" dirty="0" smtClean="0"/>
              <a:t>Completely automated</a:t>
            </a:r>
            <a:endParaRPr lang="en-US" sz="2000" dirty="0"/>
          </a:p>
        </p:txBody>
      </p:sp>
      <p:pic>
        <p:nvPicPr>
          <p:cNvPr id="163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114550"/>
            <a:ext cx="4287838" cy="1404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Left Arrow 1"/>
          <p:cNvSpPr/>
          <p:nvPr/>
        </p:nvSpPr>
        <p:spPr>
          <a:xfrm>
            <a:off x="4822679" y="2990242"/>
            <a:ext cx="1486992" cy="424747"/>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34041" y="4670246"/>
            <a:ext cx="8100359" cy="523220"/>
          </a:xfrm>
          <a:prstGeom prst="rect">
            <a:avLst/>
          </a:prstGeom>
          <a:solidFill>
            <a:srgbClr val="BFBFBF"/>
          </a:solidFill>
        </p:spPr>
        <p:txBody>
          <a:bodyPr wrap="square" rtlCol="0">
            <a:spAutoFit/>
          </a:bodyPr>
          <a:lstStyle/>
          <a:p>
            <a:r>
              <a:rPr lang="en-US" sz="1400" dirty="0" err="1"/>
              <a:t>Hao</a:t>
            </a:r>
            <a:r>
              <a:rPr lang="en-US" sz="1400" dirty="0"/>
              <a:t>, Shuang, et al. "Detecting Spammers with SNARE: </a:t>
            </a:r>
            <a:r>
              <a:rPr lang="en-US" sz="1400" dirty="0" err="1"/>
              <a:t>Spatio</a:t>
            </a:r>
            <a:r>
              <a:rPr lang="en-US" sz="1400" dirty="0"/>
              <a:t>-temporal Network-level Automatic Reputation Engine." </a:t>
            </a:r>
            <a:r>
              <a:rPr lang="en-US" sz="1400" i="1" dirty="0"/>
              <a:t>USENIX security symposium</a:t>
            </a:r>
            <a:r>
              <a:rPr lang="en-US" sz="1400" dirty="0"/>
              <a:t>. Vol. 9. 2009.</a:t>
            </a:r>
          </a:p>
        </p:txBody>
      </p:sp>
    </p:spTree>
    <p:extLst>
      <p:ext uri="{BB962C8B-B14F-4D97-AF65-F5344CB8AC3E}">
        <p14:creationId xmlns:p14="http://schemas.microsoft.com/office/powerpoint/2010/main" val="2710109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929" y="1865734"/>
            <a:ext cx="8763000" cy="857250"/>
          </a:xfrm>
        </p:spPr>
        <p:txBody>
          <a:bodyPr/>
          <a:lstStyle/>
          <a:p>
            <a:pPr algn="ctr"/>
            <a:r>
              <a:rPr lang="en-US" dirty="0" smtClean="0"/>
              <a:t>…once you get the automated filters to only filter out the “bad stuff”, it’s all good, right?</a:t>
            </a:r>
            <a:endParaRPr lang="en-US" dirty="0"/>
          </a:p>
        </p:txBody>
      </p:sp>
    </p:spTree>
    <p:extLst>
      <p:ext uri="{BB962C8B-B14F-4D97-AF65-F5344CB8AC3E}">
        <p14:creationId xmlns:p14="http://schemas.microsoft.com/office/powerpoint/2010/main" val="268376349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6309" y="1075135"/>
            <a:ext cx="4052504" cy="3016400"/>
          </a:xfrm>
          <a:prstGeom prst="rect">
            <a:avLst/>
          </a:prstGeom>
        </p:spPr>
      </p:pic>
      <p:sp>
        <p:nvSpPr>
          <p:cNvPr id="2" name="Title 1"/>
          <p:cNvSpPr>
            <a:spLocks noGrp="1"/>
          </p:cNvSpPr>
          <p:nvPr>
            <p:ph type="title"/>
          </p:nvPr>
        </p:nvSpPr>
        <p:spPr/>
        <p:txBody>
          <a:bodyPr/>
          <a:lstStyle/>
          <a:p>
            <a:r>
              <a:rPr lang="en-US" dirty="0" smtClean="0"/>
              <a:t>Automated Filtering and Speech</a:t>
            </a:r>
            <a:endParaRPr lang="en-US" dirty="0"/>
          </a:p>
        </p:txBody>
      </p:sp>
      <p:pic>
        <p:nvPicPr>
          <p:cNvPr id="4" name="Picture 3"/>
          <p:cNvPicPr>
            <a:picLocks noChangeAspect="1"/>
          </p:cNvPicPr>
          <p:nvPr/>
        </p:nvPicPr>
        <p:blipFill>
          <a:blip r:embed="rId3"/>
          <a:stretch>
            <a:fillRect/>
          </a:stretch>
        </p:blipFill>
        <p:spPr>
          <a:xfrm>
            <a:off x="2806160" y="2446880"/>
            <a:ext cx="6109240" cy="2696620"/>
          </a:xfrm>
          <a:prstGeom prst="rect">
            <a:avLst/>
          </a:prstGeom>
        </p:spPr>
      </p:pic>
    </p:spTree>
    <p:extLst>
      <p:ext uri="{BB962C8B-B14F-4D97-AF65-F5344CB8AC3E}">
        <p14:creationId xmlns:p14="http://schemas.microsoft.com/office/powerpoint/2010/main" val="9870151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0"/>
            <a:ext cx="3312215" cy="3191201"/>
          </a:xfrm>
          <a:prstGeom prst="rect">
            <a:avLst/>
          </a:prstGeom>
        </p:spPr>
      </p:pic>
      <p:pic>
        <p:nvPicPr>
          <p:cNvPr id="4" name="Picture 3"/>
          <p:cNvPicPr>
            <a:picLocks noChangeAspect="1"/>
          </p:cNvPicPr>
          <p:nvPr/>
        </p:nvPicPr>
        <p:blipFill>
          <a:blip r:embed="rId5"/>
          <a:stretch>
            <a:fillRect/>
          </a:stretch>
        </p:blipFill>
        <p:spPr>
          <a:xfrm>
            <a:off x="1117253" y="1189572"/>
            <a:ext cx="6754837" cy="3687227"/>
          </a:xfrm>
          <a:prstGeom prst="rect">
            <a:avLst/>
          </a:prstGeom>
        </p:spPr>
      </p:pic>
      <p:pic>
        <p:nvPicPr>
          <p:cNvPr id="5" name="photo-dna.m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04844" y="276352"/>
            <a:ext cx="812800" cy="812800"/>
          </a:xfrm>
          <a:prstGeom prst="rect">
            <a:avLst/>
          </a:prstGeom>
        </p:spPr>
      </p:pic>
    </p:spTree>
    <p:extLst>
      <p:ext uri="{BB962C8B-B14F-4D97-AF65-F5344CB8AC3E}">
        <p14:creationId xmlns:p14="http://schemas.microsoft.com/office/powerpoint/2010/main" val="288778890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2843194"/>
          </a:xfrm>
          <a:prstGeom prst="rect">
            <a:avLst/>
          </a:prstGeom>
        </p:spPr>
      </p:pic>
      <p:pic>
        <p:nvPicPr>
          <p:cNvPr id="3" name="Picture 2"/>
          <p:cNvPicPr>
            <a:picLocks noChangeAspect="1"/>
          </p:cNvPicPr>
          <p:nvPr/>
        </p:nvPicPr>
        <p:blipFill>
          <a:blip r:embed="rId3"/>
          <a:stretch>
            <a:fillRect/>
          </a:stretch>
        </p:blipFill>
        <p:spPr>
          <a:xfrm>
            <a:off x="0" y="2984373"/>
            <a:ext cx="9144000" cy="923715"/>
          </a:xfrm>
          <a:prstGeom prst="rect">
            <a:avLst/>
          </a:prstGeom>
        </p:spPr>
      </p:pic>
      <p:sp>
        <p:nvSpPr>
          <p:cNvPr id="4" name="TextBox 3"/>
          <p:cNvSpPr txBox="1"/>
          <p:nvPr/>
        </p:nvSpPr>
        <p:spPr>
          <a:xfrm>
            <a:off x="964536" y="4171872"/>
            <a:ext cx="7025035" cy="646331"/>
          </a:xfrm>
          <a:prstGeom prst="rect">
            <a:avLst/>
          </a:prstGeom>
          <a:solidFill>
            <a:schemeClr val="bg1">
              <a:lumMod val="75000"/>
            </a:schemeClr>
          </a:solidFill>
        </p:spPr>
        <p:txBody>
          <a:bodyPr wrap="square" rtlCol="0">
            <a:spAutoFit/>
          </a:bodyPr>
          <a:lstStyle/>
          <a:p>
            <a:r>
              <a:rPr lang="en-US" dirty="0" smtClean="0"/>
              <a:t>Most of tech industry opposes. Supporters include: Oracle, </a:t>
            </a:r>
            <a:r>
              <a:rPr lang="en-US" b="1" dirty="0" smtClean="0">
                <a:solidFill>
                  <a:srgbClr val="FF0000"/>
                </a:solidFill>
              </a:rPr>
              <a:t>Motion Picture Association of America</a:t>
            </a:r>
            <a:r>
              <a:rPr lang="en-US" dirty="0" smtClean="0"/>
              <a:t>, …</a:t>
            </a:r>
            <a:endParaRPr lang="en-US" dirty="0"/>
          </a:p>
        </p:txBody>
      </p:sp>
    </p:spTree>
    <p:extLst>
      <p:ext uri="{BB962C8B-B14F-4D97-AF65-F5344CB8AC3E}">
        <p14:creationId xmlns:p14="http://schemas.microsoft.com/office/powerpoint/2010/main" val="1912286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296"/>
            <a:ext cx="5820074" cy="2200272"/>
          </a:xfrm>
          <a:prstGeom prst="rect">
            <a:avLst/>
          </a:prstGeom>
        </p:spPr>
      </p:pic>
      <p:pic>
        <p:nvPicPr>
          <p:cNvPr id="3" name="Picture 2"/>
          <p:cNvPicPr>
            <a:picLocks noChangeAspect="1"/>
          </p:cNvPicPr>
          <p:nvPr/>
        </p:nvPicPr>
        <p:blipFill>
          <a:blip r:embed="rId3"/>
          <a:stretch>
            <a:fillRect/>
          </a:stretch>
        </p:blipFill>
        <p:spPr>
          <a:xfrm>
            <a:off x="3801878" y="0"/>
            <a:ext cx="4216829" cy="5145860"/>
          </a:xfrm>
          <a:prstGeom prst="rect">
            <a:avLst/>
          </a:prstGeom>
        </p:spPr>
      </p:pic>
    </p:spTree>
    <p:extLst>
      <p:ext uri="{BB962C8B-B14F-4D97-AF65-F5344CB8AC3E}">
        <p14:creationId xmlns:p14="http://schemas.microsoft.com/office/powerpoint/2010/main" val="1812633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problem is much harder than spam, phishing, child porn…</a:t>
            </a:r>
            <a:endParaRPr lang="en-US" dirty="0"/>
          </a:p>
        </p:txBody>
      </p:sp>
      <p:sp>
        <p:nvSpPr>
          <p:cNvPr id="3" name="Content Placeholder 2"/>
          <p:cNvSpPr>
            <a:spLocks noGrp="1"/>
          </p:cNvSpPr>
          <p:nvPr>
            <p:ph idx="1"/>
          </p:nvPr>
        </p:nvSpPr>
        <p:spPr>
          <a:xfrm>
            <a:off x="457200" y="1591581"/>
            <a:ext cx="8229600" cy="2106032"/>
          </a:xfrm>
        </p:spPr>
        <p:txBody>
          <a:bodyPr/>
          <a:lstStyle/>
          <a:p>
            <a:r>
              <a:rPr lang="en-US" dirty="0" smtClean="0"/>
              <a:t>Context</a:t>
            </a:r>
          </a:p>
          <a:p>
            <a:r>
              <a:rPr lang="en-US" dirty="0" smtClean="0"/>
              <a:t>Fair use</a:t>
            </a:r>
          </a:p>
          <a:p>
            <a:r>
              <a:rPr lang="en-US" dirty="0" smtClean="0"/>
              <a:t>Parody</a:t>
            </a:r>
          </a:p>
          <a:p>
            <a:r>
              <a:rPr lang="en-US" dirty="0" smtClean="0"/>
              <a:t>…</a:t>
            </a:r>
            <a:endParaRPr lang="en-US" dirty="0"/>
          </a:p>
        </p:txBody>
      </p:sp>
    </p:spTree>
    <p:extLst>
      <p:ext uri="{BB962C8B-B14F-4D97-AF65-F5344CB8AC3E}">
        <p14:creationId xmlns:p14="http://schemas.microsoft.com/office/powerpoint/2010/main" val="22313968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95400" y="0"/>
            <a:ext cx="6530843" cy="5143500"/>
          </a:xfrm>
          <a:prstGeom prst="rect">
            <a:avLst/>
          </a:prstGeom>
        </p:spPr>
      </p:pic>
    </p:spTree>
    <p:extLst>
      <p:ext uri="{BB962C8B-B14F-4D97-AF65-F5344CB8AC3E}">
        <p14:creationId xmlns:p14="http://schemas.microsoft.com/office/powerpoint/2010/main" val="44731108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“Kill Switch”: Take 1</a:t>
            </a:r>
            <a:endParaRPr lang="en-US" dirty="0"/>
          </a:p>
        </p:txBody>
      </p:sp>
      <p:grpSp>
        <p:nvGrpSpPr>
          <p:cNvPr id="3" name="Group 2"/>
          <p:cNvGrpSpPr/>
          <p:nvPr/>
        </p:nvGrpSpPr>
        <p:grpSpPr>
          <a:xfrm>
            <a:off x="1398077" y="1075134"/>
            <a:ext cx="5885372" cy="3667901"/>
            <a:chOff x="3821388" y="1737174"/>
            <a:chExt cx="5244145" cy="4215397"/>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410369"/>
            </a:xfrm>
            <a:prstGeom prst="rect">
              <a:avLst/>
            </a:prstGeom>
            <a:noFill/>
          </p:spPr>
          <p:txBody>
            <a:bodyPr wrap="square" rtlCol="0">
              <a:spAutoFit/>
            </a:bodyPr>
            <a:lstStyle/>
            <a:p>
              <a:pPr algn="r"/>
              <a:r>
                <a:rPr lang="en-US" sz="1400" dirty="0" smtClean="0"/>
                <a:t>Source: </a:t>
              </a:r>
              <a:r>
                <a:rPr lang="en-US" sz="1400" dirty="0" err="1" smtClean="0"/>
                <a:t>Renesys</a:t>
              </a:r>
              <a:endParaRPr lang="en-US" sz="1400" dirty="0"/>
            </a:p>
          </p:txBody>
        </p:sp>
      </p:grpSp>
    </p:spTree>
    <p:extLst>
      <p:ext uri="{BB962C8B-B14F-4D97-AF65-F5344CB8AC3E}">
        <p14:creationId xmlns:p14="http://schemas.microsoft.com/office/powerpoint/2010/main" val="381067768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Internet “Kill Switch”: Take 2</a:t>
            </a:r>
            <a:endParaRPr lang="en-US" dirty="0"/>
          </a:p>
        </p:txBody>
      </p:sp>
      <p:pic>
        <p:nvPicPr>
          <p:cNvPr id="3" name="Picture 4" descr="http://t2.gstatic.com/images?q=tbn:ANd9GcQ_dd6eW1t3yITj5_qhf3DjcNaLYvNxKNZDJ88Y-gQQVdW-lsbT4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314450"/>
            <a:ext cx="34734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http://t2.gstatic.com/images?q=tbn:ANd9GcTlBXuTyqxJhlhVY_4B03XGAHJHfvhAYkmavXM7qfFqXNfiuXQx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085850"/>
            <a:ext cx="40957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91697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About Protocol Control</a:t>
            </a:r>
            <a:endParaRPr lang="en-US" dirty="0"/>
          </a:p>
        </p:txBody>
      </p:sp>
      <p:sp>
        <p:nvSpPr>
          <p:cNvPr id="3" name="Content Placeholder 2"/>
          <p:cNvSpPr>
            <a:spLocks noGrp="1"/>
          </p:cNvSpPr>
          <p:nvPr>
            <p:ph idx="1"/>
          </p:nvPr>
        </p:nvSpPr>
        <p:spPr/>
        <p:txBody>
          <a:bodyPr/>
          <a:lstStyle/>
          <a:p>
            <a:r>
              <a:rPr lang="en-US" dirty="0" smtClean="0"/>
              <a:t>How widespread is Internet censorship?</a:t>
            </a:r>
          </a:p>
          <a:p>
            <a:r>
              <a:rPr lang="en-US" dirty="0" smtClean="0"/>
              <a:t>How variable is it, in space and time?</a:t>
            </a:r>
          </a:p>
          <a:p>
            <a:r>
              <a:rPr lang="en-US" dirty="0" smtClean="0"/>
              <a:t>How do countries implement censorship?</a:t>
            </a:r>
          </a:p>
          <a:p>
            <a:r>
              <a:rPr lang="en-US" dirty="0" smtClean="0"/>
              <a:t>What are the trends in censorship and (more broadly) information </a:t>
            </a:r>
            <a:r>
              <a:rPr lang="en-US" dirty="0" err="1" smtClean="0"/>
              <a:t>manupulation</a:t>
            </a:r>
            <a:r>
              <a:rPr lang="en-US" dirty="0" smtClean="0"/>
              <a:t>?</a:t>
            </a:r>
          </a:p>
          <a:p>
            <a:r>
              <a:rPr lang="en-US" dirty="0" smtClean="0"/>
              <a:t>What can citizens and users do about it?</a:t>
            </a:r>
          </a:p>
        </p:txBody>
      </p:sp>
    </p:spTree>
    <p:extLst>
      <p:ext uri="{BB962C8B-B14F-4D97-AF65-F5344CB8AC3E}">
        <p14:creationId xmlns:p14="http://schemas.microsoft.com/office/powerpoint/2010/main" val="99652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1844</TotalTime>
  <Words>2107</Words>
  <Application>Microsoft Macintosh PowerPoint</Application>
  <PresentationFormat>On-screen Show (16:9)</PresentationFormat>
  <Paragraphs>463</Paragraphs>
  <Slides>59</Slides>
  <Notes>27</Notes>
  <HiddenSlides>1</HiddenSlides>
  <MMClips>2</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1_Default Design</vt:lpstr>
      <vt:lpstr>Censorship and  Information Control</vt:lpstr>
      <vt:lpstr>Control of Online Communication</vt:lpstr>
      <vt:lpstr>PowerPoint Presentation</vt:lpstr>
      <vt:lpstr>Controlling Protocols: Internet “Kill Switch” / Filtering</vt:lpstr>
      <vt:lpstr>Might We Ever Have  an Internet “Kill Switch?</vt:lpstr>
      <vt:lpstr>PowerPoint Presentation</vt:lpstr>
      <vt:lpstr>The Internet “Kill Switch”: Take 1</vt:lpstr>
      <vt:lpstr>The Internet “Kill Switch”: Take 2</vt:lpstr>
      <vt:lpstr>Questions About Protocol Control</vt:lpstr>
      <vt:lpstr>PowerPoint Presentation</vt:lpstr>
      <vt:lpstr>PowerPoint Presentation</vt:lpstr>
      <vt:lpstr>Wanted: More than Anecdotes…</vt:lpstr>
      <vt:lpstr>Moving Beyond Anecdotes is Hard</vt:lpstr>
      <vt:lpstr>Censorship Measurement Today</vt:lpstr>
      <vt:lpstr>State of the Art: OONI</vt:lpstr>
      <vt:lpstr>Encore: Measure Using Web Browsers</vt:lpstr>
      <vt:lpstr>How Encore Works</vt:lpstr>
      <vt:lpstr>Same-Origin Policy</vt:lpstr>
      <vt:lpstr>Encore Doesn’t Need to Read Data</vt:lpstr>
      <vt:lpstr>Ways to Censor Twitter</vt:lpstr>
      <vt:lpstr>Inferring  Censorship</vt:lpstr>
      <vt:lpstr>Ethics (another full lecture…)</vt:lpstr>
      <vt:lpstr>Can We Reduce Encore’s Risks?</vt:lpstr>
      <vt:lpstr>Encore: Summary</vt:lpstr>
      <vt:lpstr>Control of Online Communication</vt:lpstr>
      <vt:lpstr>PowerPoint Presentation</vt:lpstr>
      <vt:lpstr>Key Observation:  IP ID Increment </vt:lpstr>
      <vt:lpstr>PowerPoint Presentation</vt:lpstr>
      <vt:lpstr>“Normal”: No Blocking</vt:lpstr>
      <vt:lpstr>Inbound Blocked</vt:lpstr>
      <vt:lpstr>Outbound Blocked</vt:lpstr>
      <vt:lpstr>Outbound Blocked</vt:lpstr>
      <vt:lpstr>Statistical Detection:  Max Likelihood</vt:lpstr>
      <vt:lpstr>PowerPoint Presentation</vt:lpstr>
      <vt:lpstr>DNS Overview:  Mapping Names to Addresses</vt:lpstr>
      <vt:lpstr>Detecting DNS Manipulation</vt:lpstr>
      <vt:lpstr>Consistency Metrics</vt:lpstr>
      <vt:lpstr>Independently Verifiable Metrics</vt:lpstr>
      <vt:lpstr>Prevalence of Manipulation by Country</vt:lpstr>
      <vt:lpstr>Manipulation of Domains  within Countries</vt:lpstr>
      <vt:lpstr>Control of Online Communication</vt:lpstr>
      <vt:lpstr>No need to filter speech if you  can control the conversation.</vt:lpstr>
      <vt:lpstr>Controlling Attention</vt:lpstr>
      <vt:lpstr>Controlling Attention (2012): Propaganda</vt:lpstr>
      <vt:lpstr>Detecting Propaganda</vt:lpstr>
      <vt:lpstr>Personalization as  “Filter Bubble”</vt:lpstr>
      <vt:lpstr>Bobble: Bursting the Filter Bubble</vt:lpstr>
      <vt:lpstr>PowerPoint Presentation</vt:lpstr>
      <vt:lpstr>Pollution Attacks: Web Insecurity and Speech</vt:lpstr>
      <vt:lpstr>Controlling Attention (2018): Automated Filtering</vt:lpstr>
      <vt:lpstr>Filtering “Unwanted Traffic” (Spam)</vt:lpstr>
      <vt:lpstr>Network-Level Features Can Identify Spam…</vt:lpstr>
      <vt:lpstr>Automated Filtering of Spam (2009)</vt:lpstr>
      <vt:lpstr>…once you get the automated filters to only filter out the “bad stuff”, it’s all good, right?</vt:lpstr>
      <vt:lpstr>Automated Filtering and Speech</vt:lpstr>
      <vt:lpstr>PowerPoint Presentation</vt:lpstr>
      <vt:lpstr>PowerPoint Presentation</vt:lpstr>
      <vt:lpstr>PowerPoint Presentation</vt:lpstr>
      <vt:lpstr>General problem is much harder than spam, phishing, child porn…</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Speech in the Digital Age</dc:title>
  <dc:creator>Nick Feamster</dc:creator>
  <cp:lastModifiedBy>Nick Feamster</cp:lastModifiedBy>
  <cp:revision>157</cp:revision>
  <dcterms:created xsi:type="dcterms:W3CDTF">2017-10-17T23:39:08Z</dcterms:created>
  <dcterms:modified xsi:type="dcterms:W3CDTF">2018-04-11T15:07:51Z</dcterms:modified>
</cp:coreProperties>
</file>